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Lst>
  <p:sldSz cx="18288000" cy="10287000"/>
  <p:notesSz cx="6858000" cy="9144000"/>
  <p:embeddedFontLst>
    <p:embeddedFont>
      <p:font typeface="Garamond" pitchFamily="18" charset="0"/>
      <p:regular r:id="rId20"/>
      <p:bold r:id="rId21"/>
      <p:italic r:id="rId22"/>
    </p:embeddedFont>
    <p:embeddedFont>
      <p:font typeface="DM Sans" charset="0"/>
      <p:regular r:id="rId23"/>
    </p:embeddedFont>
    <p:embeddedFont>
      <p:font typeface="DM Sans Bold Italics" charset="0"/>
      <p:regular r:id="rId24"/>
    </p:embeddedFont>
    <p:embeddedFont>
      <p:font typeface="DM Sans Bold" charset="0"/>
      <p:regular r:id="rId25"/>
    </p:embeddedFont>
    <p:embeddedFont>
      <p:font typeface="Cooper Black" pitchFamily="18"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9" d="100"/>
          <a:sy n="49" d="100"/>
        </p:scale>
        <p:origin x="-5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111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368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9772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578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45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93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54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3081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90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69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2207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54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5179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287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915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03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275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1/29/2026</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6908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95600" y="1333500"/>
            <a:ext cx="12877800" cy="6027291"/>
          </a:xfrm>
          <a:prstGeom prst="rect">
            <a:avLst/>
          </a:prstGeom>
        </p:spPr>
        <p:txBody>
          <a:bodyPr wrap="square" lIns="0" tIns="0" rIns="0" bIns="0" rtlCol="0" anchor="t">
            <a:spAutoFit/>
          </a:bodyPr>
          <a:lstStyle/>
          <a:p>
            <a:pPr algn="ctr">
              <a:lnSpc>
                <a:spcPts val="9442"/>
              </a:lnSpc>
            </a:pPr>
            <a:r>
              <a:rPr lang="en-US" sz="7200" b="1" dirty="0">
                <a:solidFill>
                  <a:schemeClr val="accent3">
                    <a:lumMod val="50000"/>
                  </a:schemeClr>
                </a:solidFill>
                <a:latin typeface="Times New Roman" pitchFamily="18" charset="0"/>
                <a:ea typeface="DM Sans Bold"/>
                <a:cs typeface="Times New Roman" pitchFamily="18" charset="0"/>
                <a:sym typeface="DM Sans Bold"/>
              </a:rPr>
              <a:t>End-to-End E-Commerce Data Science Analysis and Machine Learning on Shopsy Product Data</a:t>
            </a:r>
          </a:p>
          <a:p>
            <a:pPr algn="ctr">
              <a:lnSpc>
                <a:spcPts val="9442"/>
              </a:lnSpc>
            </a:pPr>
            <a:endParaRPr lang="en-US" sz="7200" b="1" dirty="0">
              <a:solidFill>
                <a:schemeClr val="accent3">
                  <a:lumMod val="50000"/>
                </a:schemeClr>
              </a:solidFill>
              <a:latin typeface="Times New Roman" pitchFamily="18" charset="0"/>
              <a:ea typeface="DM Sans Bold"/>
              <a:cs typeface="Times New Roman" pitchFamily="18" charset="0"/>
              <a:sym typeface="DM Sans Bold"/>
            </a:endParaRPr>
          </a:p>
        </p:txBody>
      </p:sp>
      <p:sp>
        <p:nvSpPr>
          <p:cNvPr id="4" name="Freeform 4"/>
          <p:cNvSpPr/>
          <p:nvPr/>
        </p:nvSpPr>
        <p:spPr>
          <a:xfrm>
            <a:off x="685800" y="190500"/>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03723" y="286889"/>
            <a:ext cx="3009723" cy="338330"/>
          </a:xfrm>
          <a:prstGeom prst="rect">
            <a:avLst/>
          </a:prstGeom>
        </p:spPr>
        <p:txBody>
          <a:bodyPr lIns="0" tIns="0" rIns="0" bIns="0" rtlCol="0" anchor="t">
            <a:spAutoFit/>
          </a:bodyPr>
          <a:lstStyle/>
          <a:p>
            <a:pPr algn="just">
              <a:lnSpc>
                <a:spcPts val="2616"/>
              </a:lnSpc>
            </a:pPr>
            <a:r>
              <a:rPr lang="en-US" sz="2400" b="1" dirty="0">
                <a:solidFill>
                  <a:schemeClr val="bg1"/>
                </a:solidFill>
                <a:latin typeface="DM Sans Bold"/>
                <a:ea typeface="DM Sans Bold"/>
                <a:cs typeface="DM Sans Bold"/>
                <a:sym typeface="DM Sans Bold"/>
              </a:rPr>
              <a:t>SHOPSY</a:t>
            </a:r>
          </a:p>
        </p:txBody>
      </p:sp>
      <p:sp>
        <p:nvSpPr>
          <p:cNvPr id="6" name="TextBox 6"/>
          <p:cNvSpPr txBox="1"/>
          <p:nvPr/>
        </p:nvSpPr>
        <p:spPr>
          <a:xfrm>
            <a:off x="1801929" y="6805174"/>
            <a:ext cx="15343071" cy="3282950"/>
          </a:xfrm>
          <a:prstGeom prst="rect">
            <a:avLst/>
          </a:prstGeom>
        </p:spPr>
        <p:txBody>
          <a:bodyPr lIns="0" tIns="0" rIns="0" bIns="0" rtlCol="0" anchor="t">
            <a:spAutoFit/>
          </a:bodyPr>
          <a:lstStyle/>
          <a:p>
            <a:pPr algn="r">
              <a:lnSpc>
                <a:spcPts val="6443"/>
              </a:lnSpc>
            </a:pPr>
            <a:r>
              <a:rPr lang="en-US" sz="4800" dirty="0" smtClean="0">
                <a:solidFill>
                  <a:schemeClr val="tx2">
                    <a:lumMod val="75000"/>
                    <a:lumOff val="25000"/>
                  </a:schemeClr>
                </a:solidFill>
                <a:latin typeface="Cooper Black" pitchFamily="18" charset="0"/>
                <a:ea typeface="DM Sans"/>
                <a:cs typeface="DM Sans"/>
                <a:sym typeface="DM Sans"/>
              </a:rPr>
              <a:t>SUBHASHINI.R</a:t>
            </a:r>
            <a:endParaRPr lang="en-US" sz="4800" dirty="0">
              <a:solidFill>
                <a:schemeClr val="tx2">
                  <a:lumMod val="75000"/>
                  <a:lumOff val="25000"/>
                </a:schemeClr>
              </a:solidFill>
              <a:latin typeface="Cooper Black" pitchFamily="18" charset="0"/>
              <a:ea typeface="DM Sans"/>
              <a:cs typeface="DM Sans"/>
              <a:sym typeface="DM Sans"/>
            </a:endParaRPr>
          </a:p>
          <a:p>
            <a:pPr algn="r">
              <a:lnSpc>
                <a:spcPts val="6443"/>
              </a:lnSpc>
            </a:pPr>
            <a:r>
              <a:rPr lang="en-US" sz="4800" dirty="0" smtClean="0">
                <a:solidFill>
                  <a:schemeClr val="tx2">
                    <a:lumMod val="75000"/>
                    <a:lumOff val="25000"/>
                  </a:schemeClr>
                </a:solidFill>
                <a:latin typeface="Cooper Black" pitchFamily="18" charset="0"/>
                <a:ea typeface="DM Sans"/>
                <a:cs typeface="DM Sans"/>
                <a:sym typeface="DM Sans"/>
              </a:rPr>
              <a:t>AUGUST 2025</a:t>
            </a:r>
          </a:p>
          <a:p>
            <a:pPr algn="r">
              <a:lnSpc>
                <a:spcPts val="6443"/>
              </a:lnSpc>
            </a:pPr>
            <a:r>
              <a:rPr lang="en-US" sz="4800" dirty="0" smtClean="0">
                <a:solidFill>
                  <a:schemeClr val="tx2">
                    <a:lumMod val="75000"/>
                    <a:lumOff val="25000"/>
                  </a:schemeClr>
                </a:solidFill>
                <a:latin typeface="Cooper Black" pitchFamily="18" charset="0"/>
                <a:ea typeface="DM Sans"/>
                <a:cs typeface="DM Sans"/>
                <a:sym typeface="DM Sans"/>
              </a:rPr>
              <a:t>DADS</a:t>
            </a:r>
            <a:endParaRPr lang="en-US" sz="4800" dirty="0">
              <a:solidFill>
                <a:schemeClr val="tx2">
                  <a:lumMod val="75000"/>
                  <a:lumOff val="25000"/>
                </a:schemeClr>
              </a:solidFill>
              <a:latin typeface="Cooper Black" pitchFamily="18" charset="0"/>
              <a:ea typeface="DM Sans"/>
              <a:cs typeface="DM Sans"/>
              <a:sym typeface="DM Sans"/>
            </a:endParaRPr>
          </a:p>
          <a:p>
            <a:pPr algn="r">
              <a:lnSpc>
                <a:spcPts val="6443"/>
              </a:lnSpc>
            </a:pPr>
            <a:endParaRPr lang="en-US" sz="5966" dirty="0">
              <a:solidFill>
                <a:srgbClr val="FFFFFF"/>
              </a:solidFill>
              <a:latin typeface="DM Sans"/>
              <a:ea typeface="DM Sans"/>
              <a:cs typeface="DM Sans"/>
              <a:sym typeface="DM Sans"/>
            </a:endParaRPr>
          </a:p>
        </p:txBody>
      </p:sp>
      <p:sp>
        <p:nvSpPr>
          <p:cNvPr id="7" name="Freeform 3"/>
          <p:cNvSpPr/>
          <p:nvPr/>
        </p:nvSpPr>
        <p:spPr>
          <a:xfrm rot="-4169496">
            <a:off x="118892" y="3872512"/>
            <a:ext cx="6600542" cy="8737219"/>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39800" y="188959"/>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554200" y="285348"/>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1676400" y="2484449"/>
            <a:ext cx="15621000" cy="7694414"/>
          </a:xfrm>
          <a:prstGeom prst="rect">
            <a:avLst/>
          </a:prstGeom>
        </p:spPr>
        <p:txBody>
          <a:bodyPr wrap="square" lIns="0" tIns="0" rIns="0" bIns="0" rtlCol="0" anchor="t">
            <a:spAutoFit/>
          </a:bodyPr>
          <a:lstStyle/>
          <a:p>
            <a:pPr algn="just">
              <a:lnSpc>
                <a:spcPts val="4987"/>
              </a:lnSpc>
            </a:pPr>
            <a:r>
              <a:rPr lang="en-US" sz="3600" b="1" dirty="0" smtClean="0">
                <a:latin typeface="DM Sans Bold"/>
                <a:ea typeface="DM Sans Bold"/>
                <a:cs typeface="DM Sans Bold"/>
                <a:sym typeface="DM Sans Bold"/>
              </a:rPr>
              <a:t>Techniques </a:t>
            </a:r>
            <a:r>
              <a:rPr lang="en-US" sz="3600" b="1" dirty="0">
                <a:latin typeface="DM Sans Bold"/>
                <a:ea typeface="DM Sans Bold"/>
                <a:cs typeface="DM Sans Bold"/>
                <a:sym typeface="DM Sans Bold"/>
              </a:rPr>
              <a:t>Used</a:t>
            </a:r>
          </a:p>
          <a:p>
            <a:pPr marL="928368" lvl="1" indent="-464184" algn="just">
              <a:lnSpc>
                <a:spcPts val="4987"/>
              </a:lnSpc>
              <a:buFont typeface="Arial"/>
              <a:buChar char="•"/>
            </a:pPr>
            <a:r>
              <a:rPr lang="en-US" sz="3600" dirty="0">
                <a:latin typeface="DM Sans"/>
                <a:ea typeface="DM Sans"/>
                <a:cs typeface="DM Sans"/>
                <a:sym typeface="DM Sans"/>
              </a:rPr>
              <a:t>K-Means Clustering</a:t>
            </a:r>
          </a:p>
          <a:p>
            <a:pPr algn="just">
              <a:lnSpc>
                <a:spcPts val="4987"/>
              </a:lnSpc>
            </a:pPr>
            <a:endParaRPr lang="en-US" sz="3600" dirty="0">
              <a:latin typeface="DM Sans"/>
              <a:ea typeface="DM Sans"/>
              <a:cs typeface="DM Sans"/>
              <a:sym typeface="DM Sans"/>
            </a:endParaRPr>
          </a:p>
          <a:p>
            <a:pPr algn="just">
              <a:lnSpc>
                <a:spcPts val="4987"/>
              </a:lnSpc>
            </a:pPr>
            <a:r>
              <a:rPr lang="en-US" sz="3600" b="1" dirty="0">
                <a:latin typeface="DM Sans Bold"/>
                <a:ea typeface="DM Sans Bold"/>
                <a:cs typeface="DM Sans Bold"/>
                <a:sym typeface="DM Sans Bold"/>
              </a:rPr>
              <a:t>Process</a:t>
            </a:r>
          </a:p>
          <a:p>
            <a:pPr marL="928368" lvl="1" indent="-464184" algn="just">
              <a:lnSpc>
                <a:spcPts val="4987"/>
              </a:lnSpc>
              <a:buFont typeface="Arial"/>
              <a:buChar char="•"/>
            </a:pPr>
            <a:r>
              <a:rPr lang="en-US" sz="3600" dirty="0">
                <a:latin typeface="DM Sans"/>
                <a:ea typeface="DM Sans"/>
                <a:cs typeface="DM Sans"/>
                <a:sym typeface="DM Sans"/>
              </a:rPr>
              <a:t>Selected relevant numerical features</a:t>
            </a:r>
          </a:p>
          <a:p>
            <a:pPr marL="928368" lvl="1" indent="-464184" algn="just">
              <a:lnSpc>
                <a:spcPts val="4987"/>
              </a:lnSpc>
              <a:buFont typeface="Arial"/>
              <a:buChar char="•"/>
            </a:pPr>
            <a:r>
              <a:rPr lang="en-US" sz="3600" dirty="0">
                <a:latin typeface="DM Sans"/>
                <a:ea typeface="DM Sans"/>
                <a:cs typeface="DM Sans"/>
                <a:sym typeface="DM Sans"/>
              </a:rPr>
              <a:t>Tested multiple cluster values using the Elbow Method</a:t>
            </a:r>
          </a:p>
          <a:p>
            <a:pPr marL="928368" lvl="1" indent="-464184" algn="just">
              <a:lnSpc>
                <a:spcPts val="4987"/>
              </a:lnSpc>
              <a:buFont typeface="Arial"/>
              <a:buChar char="•"/>
            </a:pPr>
            <a:r>
              <a:rPr lang="en-US" sz="3600" dirty="0">
                <a:latin typeface="DM Sans"/>
                <a:ea typeface="DM Sans"/>
                <a:cs typeface="DM Sans"/>
                <a:sym typeface="DM Sans"/>
              </a:rPr>
              <a:t>Assigned cluster labels to each product</a:t>
            </a:r>
          </a:p>
          <a:p>
            <a:pPr algn="just">
              <a:lnSpc>
                <a:spcPts val="4987"/>
              </a:lnSpc>
            </a:pPr>
            <a:endParaRPr lang="en-US" sz="3600" dirty="0">
              <a:latin typeface="DM Sans"/>
              <a:ea typeface="DM Sans"/>
              <a:cs typeface="DM Sans"/>
              <a:sym typeface="DM Sans"/>
            </a:endParaRPr>
          </a:p>
          <a:p>
            <a:pPr algn="just">
              <a:lnSpc>
                <a:spcPts val="4987"/>
              </a:lnSpc>
            </a:pPr>
            <a:r>
              <a:rPr lang="en-US" sz="3600" b="1" dirty="0">
                <a:latin typeface="DM Sans Bold"/>
                <a:ea typeface="DM Sans Bold"/>
                <a:cs typeface="DM Sans Bold"/>
                <a:sym typeface="DM Sans Bold"/>
              </a:rPr>
              <a:t>Outcome</a:t>
            </a:r>
          </a:p>
          <a:p>
            <a:pPr marL="928368" lvl="1" indent="-464184" algn="just">
              <a:lnSpc>
                <a:spcPts val="4987"/>
              </a:lnSpc>
              <a:buFont typeface="Arial"/>
              <a:buChar char="•"/>
            </a:pPr>
            <a:r>
              <a:rPr lang="en-US" sz="3600" dirty="0">
                <a:latin typeface="DM Sans"/>
                <a:ea typeface="DM Sans"/>
                <a:cs typeface="DM Sans"/>
                <a:sym typeface="DM Sans"/>
              </a:rPr>
              <a:t>Grouped similar products based on price, ratings, and reviews</a:t>
            </a:r>
          </a:p>
          <a:p>
            <a:pPr marL="928368" lvl="1" indent="-464184" algn="just">
              <a:lnSpc>
                <a:spcPts val="4987"/>
              </a:lnSpc>
              <a:buFont typeface="Arial"/>
              <a:buChar char="•"/>
            </a:pPr>
            <a:r>
              <a:rPr lang="en-US" sz="3600" dirty="0">
                <a:latin typeface="DM Sans"/>
                <a:ea typeface="DM Sans"/>
                <a:cs typeface="DM Sans"/>
                <a:sym typeface="DM Sans"/>
              </a:rPr>
              <a:t>Helped identify premium, mid-range, and budget product clusters</a:t>
            </a:r>
          </a:p>
          <a:p>
            <a:pPr algn="just">
              <a:lnSpc>
                <a:spcPts val="4987"/>
              </a:lnSpc>
            </a:pPr>
            <a:endParaRPr lang="en-US" sz="3600" dirty="0">
              <a:latin typeface="DM Sans"/>
              <a:ea typeface="DM Sans"/>
              <a:cs typeface="DM Sans"/>
              <a:sym typeface="DM Sans"/>
            </a:endParaRPr>
          </a:p>
        </p:txBody>
      </p:sp>
      <p:sp>
        <p:nvSpPr>
          <p:cNvPr id="9" name="TextBox 9"/>
          <p:cNvSpPr txBox="1"/>
          <p:nvPr/>
        </p:nvSpPr>
        <p:spPr>
          <a:xfrm>
            <a:off x="2667000" y="1065870"/>
            <a:ext cx="12954000" cy="1192634"/>
          </a:xfrm>
          <a:prstGeom prst="rect">
            <a:avLst/>
          </a:prstGeom>
        </p:spPr>
        <p:txBody>
          <a:bodyPr wrap="square" lIns="0" tIns="0" rIns="0" bIns="0" rtlCol="0" anchor="t">
            <a:spAutoFit/>
          </a:bodyPr>
          <a:lstStyle/>
          <a:p>
            <a:pPr algn="ctr">
              <a:lnSpc>
                <a:spcPts val="9262"/>
              </a:lnSpc>
            </a:pPr>
            <a:r>
              <a:rPr lang="en-US" sz="5400" b="1" dirty="0" smtClean="0">
                <a:latin typeface="DM Sans Bold"/>
                <a:ea typeface="DM Sans Bold"/>
                <a:cs typeface="DM Sans Bold"/>
                <a:sym typeface="DM Sans Bold"/>
              </a:rPr>
              <a:t>UNSUPERVISED LEARNING </a:t>
            </a:r>
            <a:r>
              <a:rPr lang="en-US" sz="5400" b="1" dirty="0">
                <a:latin typeface="DM Sans Bold"/>
                <a:ea typeface="DM Sans Bold"/>
                <a:cs typeface="DM Sans Bold"/>
                <a:sym typeface="DM Sans Bold"/>
              </a:rPr>
              <a:t>(Clustering)</a:t>
            </a: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01800" y="190500"/>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Freeform 7"/>
          <p:cNvSpPr/>
          <p:nvPr/>
        </p:nvSpPr>
        <p:spPr>
          <a:xfrm>
            <a:off x="6709874" y="5025169"/>
            <a:ext cx="10358926" cy="4385531"/>
          </a:xfrm>
          <a:custGeom>
            <a:avLst/>
            <a:gdLst/>
            <a:ahLst/>
            <a:cxnLst/>
            <a:rect l="l" t="t" r="r" b="b"/>
            <a:pathLst>
              <a:path w="11338218" h="5014934">
                <a:moveTo>
                  <a:pt x="0" y="0"/>
                </a:moveTo>
                <a:lnTo>
                  <a:pt x="11338218" y="0"/>
                </a:lnTo>
                <a:lnTo>
                  <a:pt x="11338218" y="5014934"/>
                </a:lnTo>
                <a:lnTo>
                  <a:pt x="0" y="5014934"/>
                </a:lnTo>
                <a:lnTo>
                  <a:pt x="0" y="0"/>
                </a:lnTo>
                <a:close/>
              </a:path>
            </a:pathLst>
          </a:custGeom>
          <a:blipFill>
            <a:blip r:embed="rId5"/>
            <a:stretch>
              <a:fillRect t="-163" b="-163"/>
            </a:stretch>
          </a:blipFill>
        </p:spPr>
        <p:txBody>
          <a:bodyPr/>
          <a:lstStyle/>
          <a:p>
            <a:endParaRPr lang="en-US"/>
          </a:p>
        </p:txBody>
      </p:sp>
      <p:sp>
        <p:nvSpPr>
          <p:cNvPr id="8" name="Freeform 8"/>
          <p:cNvSpPr/>
          <p:nvPr/>
        </p:nvSpPr>
        <p:spPr>
          <a:xfrm>
            <a:off x="1449116" y="1638300"/>
            <a:ext cx="9371284" cy="3504119"/>
          </a:xfrm>
          <a:custGeom>
            <a:avLst/>
            <a:gdLst/>
            <a:ahLst/>
            <a:cxnLst/>
            <a:rect l="l" t="t" r="r" b="b"/>
            <a:pathLst>
              <a:path w="11301259" h="5226832">
                <a:moveTo>
                  <a:pt x="0" y="0"/>
                </a:moveTo>
                <a:lnTo>
                  <a:pt x="11301259" y="0"/>
                </a:lnTo>
                <a:lnTo>
                  <a:pt x="11301259" y="5226833"/>
                </a:lnTo>
                <a:lnTo>
                  <a:pt x="0" y="5226833"/>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5278277" y="286889"/>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7000" y="9657099"/>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905939" y="9788181"/>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3048000" y="2695529"/>
            <a:ext cx="12244394" cy="8040663"/>
          </a:xfrm>
          <a:prstGeom prst="rect">
            <a:avLst/>
          </a:prstGeom>
        </p:spPr>
        <p:txBody>
          <a:bodyPr wrap="square" lIns="0" tIns="0" rIns="0" bIns="0" rtlCol="0" anchor="t">
            <a:spAutoFit/>
          </a:bodyPr>
          <a:lstStyle/>
          <a:p>
            <a:pPr algn="just">
              <a:lnSpc>
                <a:spcPts val="5683"/>
              </a:lnSpc>
            </a:pPr>
            <a:r>
              <a:rPr lang="en-US" sz="4000" dirty="0">
                <a:latin typeface="DM Sans"/>
                <a:ea typeface="DM Sans"/>
                <a:cs typeface="DM Sans"/>
                <a:sym typeface="DM Sans"/>
              </a:rPr>
              <a:t>Multiple classification models were implemented to predict product categories or labels.</a:t>
            </a:r>
          </a:p>
          <a:p>
            <a:pPr algn="just">
              <a:lnSpc>
                <a:spcPts val="5683"/>
              </a:lnSpc>
            </a:pPr>
            <a:endParaRPr lang="en-US" sz="4000" dirty="0">
              <a:latin typeface="DM Sans"/>
              <a:ea typeface="DM Sans"/>
              <a:cs typeface="DM Sans"/>
              <a:sym typeface="DM Sans"/>
            </a:endParaRPr>
          </a:p>
          <a:p>
            <a:pPr algn="just">
              <a:lnSpc>
                <a:spcPts val="5683"/>
              </a:lnSpc>
            </a:pPr>
            <a:r>
              <a:rPr lang="en-US" sz="4000" b="1" dirty="0">
                <a:latin typeface="DM Sans Bold"/>
                <a:ea typeface="DM Sans Bold"/>
                <a:cs typeface="DM Sans Bold"/>
                <a:sym typeface="DM Sans Bold"/>
              </a:rPr>
              <a:t>Models Used</a:t>
            </a:r>
          </a:p>
          <a:p>
            <a:pPr marL="1057905" lvl="1" indent="-528952" algn="just">
              <a:lnSpc>
                <a:spcPts val="5683"/>
              </a:lnSpc>
              <a:buFont typeface="Arial"/>
              <a:buChar char="•"/>
            </a:pPr>
            <a:r>
              <a:rPr lang="en-US" sz="4000" dirty="0">
                <a:latin typeface="DM Sans"/>
                <a:ea typeface="DM Sans"/>
                <a:cs typeface="DM Sans"/>
                <a:sym typeface="DM Sans"/>
              </a:rPr>
              <a:t>Logistic Regression</a:t>
            </a:r>
          </a:p>
          <a:p>
            <a:pPr marL="1057905" lvl="1" indent="-528952" algn="just">
              <a:lnSpc>
                <a:spcPts val="5683"/>
              </a:lnSpc>
              <a:buFont typeface="Arial"/>
              <a:buChar char="•"/>
            </a:pPr>
            <a:r>
              <a:rPr lang="en-US" sz="4000" dirty="0">
                <a:latin typeface="DM Sans"/>
                <a:ea typeface="DM Sans"/>
                <a:cs typeface="DM Sans"/>
                <a:sym typeface="DM Sans"/>
              </a:rPr>
              <a:t>Support Vector Machine (SVM)</a:t>
            </a:r>
          </a:p>
          <a:p>
            <a:pPr marL="1057905" lvl="1" indent="-528952" algn="just">
              <a:lnSpc>
                <a:spcPts val="5683"/>
              </a:lnSpc>
              <a:buFont typeface="Arial"/>
              <a:buChar char="•"/>
            </a:pPr>
            <a:r>
              <a:rPr lang="en-US" sz="4000" dirty="0">
                <a:latin typeface="DM Sans"/>
                <a:ea typeface="DM Sans"/>
                <a:cs typeface="DM Sans"/>
                <a:sym typeface="DM Sans"/>
              </a:rPr>
              <a:t>k-Nearest Neighbors (k-NN)</a:t>
            </a:r>
          </a:p>
          <a:p>
            <a:pPr marL="1057905" lvl="1" indent="-528952" algn="just">
              <a:lnSpc>
                <a:spcPts val="5683"/>
              </a:lnSpc>
              <a:buFont typeface="Arial"/>
              <a:buChar char="•"/>
            </a:pPr>
            <a:r>
              <a:rPr lang="en-US" sz="4000" dirty="0">
                <a:latin typeface="DM Sans"/>
                <a:ea typeface="DM Sans"/>
                <a:cs typeface="DM Sans"/>
                <a:sym typeface="DM Sans"/>
              </a:rPr>
              <a:t>Random Forest</a:t>
            </a:r>
          </a:p>
          <a:p>
            <a:pPr marL="1057905" lvl="1" indent="-528952" algn="just">
              <a:lnSpc>
                <a:spcPts val="5683"/>
              </a:lnSpc>
              <a:buFont typeface="Arial"/>
              <a:buChar char="•"/>
            </a:pPr>
            <a:r>
              <a:rPr lang="en-US" sz="4000" dirty="0">
                <a:latin typeface="DM Sans"/>
                <a:ea typeface="DM Sans"/>
                <a:cs typeface="DM Sans"/>
                <a:sym typeface="DM Sans"/>
              </a:rPr>
              <a:t>XGBoost</a:t>
            </a:r>
          </a:p>
          <a:p>
            <a:pPr algn="just">
              <a:lnSpc>
                <a:spcPts val="5683"/>
              </a:lnSpc>
            </a:pPr>
            <a:endParaRPr lang="en-US" sz="4000" dirty="0">
              <a:latin typeface="DM Sans"/>
              <a:ea typeface="DM Sans"/>
              <a:cs typeface="DM Sans"/>
              <a:sym typeface="DM Sans"/>
            </a:endParaRPr>
          </a:p>
          <a:p>
            <a:pPr algn="just">
              <a:lnSpc>
                <a:spcPts val="5683"/>
              </a:lnSpc>
            </a:pPr>
            <a:endParaRPr lang="en-US" sz="4000" dirty="0">
              <a:latin typeface="DM Sans"/>
              <a:ea typeface="DM Sans"/>
              <a:cs typeface="DM Sans"/>
              <a:sym typeface="DM Sans"/>
            </a:endParaRPr>
          </a:p>
        </p:txBody>
      </p:sp>
      <p:sp>
        <p:nvSpPr>
          <p:cNvPr id="9" name="TextBox 9"/>
          <p:cNvSpPr txBox="1"/>
          <p:nvPr/>
        </p:nvSpPr>
        <p:spPr>
          <a:xfrm>
            <a:off x="5257800" y="1089181"/>
            <a:ext cx="9648139" cy="1192634"/>
          </a:xfrm>
          <a:prstGeom prst="rect">
            <a:avLst/>
          </a:prstGeom>
        </p:spPr>
        <p:txBody>
          <a:bodyPr wrap="square" lIns="0" tIns="0" rIns="0" bIns="0" rtlCol="0" anchor="t">
            <a:spAutoFit/>
          </a:bodyPr>
          <a:lstStyle/>
          <a:p>
            <a:pPr algn="just">
              <a:lnSpc>
                <a:spcPts val="9262"/>
              </a:lnSpc>
            </a:pPr>
            <a:r>
              <a:rPr lang="en-US" sz="6600" b="1" dirty="0" smtClean="0">
                <a:latin typeface="DM Sans Bold"/>
                <a:ea typeface="DM Sans Bold"/>
                <a:cs typeface="DM Sans Bold"/>
                <a:sym typeface="DM Sans Bold"/>
              </a:rPr>
              <a:t>SUPERVISED LEARNING</a:t>
            </a:r>
            <a:endParaRPr lang="en-US" sz="66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79067" y="150117"/>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430216" y="233283"/>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47800" y="2607243"/>
            <a:ext cx="15582900" cy="5745163"/>
          </a:xfrm>
          <a:prstGeom prst="rect">
            <a:avLst/>
          </a:prstGeom>
        </p:spPr>
        <p:txBody>
          <a:bodyPr wrap="square" lIns="0" tIns="0" rIns="0" bIns="0" rtlCol="0" anchor="t">
            <a:spAutoFit/>
          </a:bodyPr>
          <a:lstStyle/>
          <a:p>
            <a:pPr algn="just">
              <a:lnSpc>
                <a:spcPts val="5567"/>
              </a:lnSpc>
            </a:pPr>
            <a:r>
              <a:rPr lang="en-US" sz="4400" b="1" dirty="0">
                <a:latin typeface="DM Sans Bold"/>
                <a:ea typeface="DM Sans Bold"/>
                <a:cs typeface="DM Sans Bold"/>
                <a:sym typeface="DM Sans Bold"/>
              </a:rPr>
              <a:t>Evaluation Metrics</a:t>
            </a:r>
          </a:p>
          <a:p>
            <a:pPr marL="1036315" lvl="1" indent="-518158" algn="just">
              <a:lnSpc>
                <a:spcPts val="5567"/>
              </a:lnSpc>
              <a:buFont typeface="Arial"/>
              <a:buChar char="•"/>
            </a:pPr>
            <a:r>
              <a:rPr lang="en-US" sz="4400" dirty="0">
                <a:latin typeface="DM Sans"/>
                <a:ea typeface="DM Sans"/>
                <a:cs typeface="DM Sans"/>
                <a:sym typeface="DM Sans"/>
              </a:rPr>
              <a:t>Accuracy</a:t>
            </a:r>
          </a:p>
          <a:p>
            <a:pPr marL="1036315" lvl="1" indent="-518158" algn="just">
              <a:lnSpc>
                <a:spcPts val="5567"/>
              </a:lnSpc>
              <a:buFont typeface="Arial"/>
              <a:buChar char="•"/>
            </a:pPr>
            <a:r>
              <a:rPr lang="en-US" sz="4400" dirty="0">
                <a:latin typeface="DM Sans"/>
                <a:ea typeface="DM Sans"/>
                <a:cs typeface="DM Sans"/>
                <a:sym typeface="DM Sans"/>
              </a:rPr>
              <a:t>Precision</a:t>
            </a:r>
          </a:p>
          <a:p>
            <a:pPr marL="1036315" lvl="1" indent="-518158" algn="just">
              <a:lnSpc>
                <a:spcPts val="5567"/>
              </a:lnSpc>
              <a:buFont typeface="Arial"/>
              <a:buChar char="•"/>
            </a:pPr>
            <a:r>
              <a:rPr lang="en-US" sz="4400" dirty="0">
                <a:latin typeface="DM Sans"/>
                <a:ea typeface="DM Sans"/>
                <a:cs typeface="DM Sans"/>
                <a:sym typeface="DM Sans"/>
              </a:rPr>
              <a:t>Recall</a:t>
            </a:r>
          </a:p>
          <a:p>
            <a:pPr marL="1036315" lvl="1" indent="-518158" algn="just">
              <a:lnSpc>
                <a:spcPts val="5567"/>
              </a:lnSpc>
              <a:buFont typeface="Arial"/>
              <a:buChar char="•"/>
            </a:pPr>
            <a:r>
              <a:rPr lang="en-US" sz="4400" dirty="0">
                <a:latin typeface="DM Sans"/>
                <a:ea typeface="DM Sans"/>
                <a:cs typeface="DM Sans"/>
                <a:sym typeface="DM Sans"/>
              </a:rPr>
              <a:t>F1 Score</a:t>
            </a:r>
          </a:p>
          <a:p>
            <a:pPr algn="just">
              <a:lnSpc>
                <a:spcPts val="5567"/>
              </a:lnSpc>
            </a:pPr>
            <a:endParaRPr lang="en-US" sz="4400" dirty="0">
              <a:latin typeface="DM Sans"/>
              <a:ea typeface="DM Sans"/>
              <a:cs typeface="DM Sans"/>
              <a:sym typeface="DM Sans"/>
            </a:endParaRPr>
          </a:p>
          <a:p>
            <a:pPr algn="just">
              <a:lnSpc>
                <a:spcPts val="5567"/>
              </a:lnSpc>
            </a:pPr>
            <a:r>
              <a:rPr lang="en-US" sz="4400" dirty="0">
                <a:latin typeface="DM Sans"/>
                <a:ea typeface="DM Sans"/>
                <a:cs typeface="DM Sans"/>
                <a:sym typeface="DM Sans"/>
              </a:rPr>
              <a:t>Random Forest performed best initially with ~93% accuracy.</a:t>
            </a:r>
          </a:p>
          <a:p>
            <a:pPr algn="just">
              <a:lnSpc>
                <a:spcPts val="5567"/>
              </a:lnSpc>
            </a:pPr>
            <a:endParaRPr lang="en-US" sz="4400" dirty="0">
              <a:latin typeface="DM Sans"/>
              <a:ea typeface="DM Sans"/>
              <a:cs typeface="DM Sans"/>
              <a:sym typeface="DM Sans"/>
            </a:endParaRPr>
          </a:p>
        </p:txBody>
      </p:sp>
      <p:sp>
        <p:nvSpPr>
          <p:cNvPr id="8" name="TextBox 8"/>
          <p:cNvSpPr txBox="1"/>
          <p:nvPr/>
        </p:nvSpPr>
        <p:spPr>
          <a:xfrm>
            <a:off x="14782800" y="190390"/>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9" name="TextBox 9"/>
          <p:cNvSpPr txBox="1"/>
          <p:nvPr/>
        </p:nvSpPr>
        <p:spPr>
          <a:xfrm>
            <a:off x="4495800" y="1114166"/>
            <a:ext cx="13080818" cy="1136337"/>
          </a:xfrm>
          <a:prstGeom prst="rect">
            <a:avLst/>
          </a:prstGeom>
        </p:spPr>
        <p:txBody>
          <a:bodyPr lIns="0" tIns="0" rIns="0" bIns="0" rtlCol="0" anchor="t">
            <a:spAutoFit/>
          </a:bodyPr>
          <a:lstStyle/>
          <a:p>
            <a:pPr algn="just">
              <a:lnSpc>
                <a:spcPts val="9262"/>
              </a:lnSpc>
            </a:pPr>
            <a:r>
              <a:rPr lang="en-US" sz="6600" b="1" dirty="0" smtClean="0">
                <a:latin typeface="DM Sans Bold"/>
                <a:ea typeface="DM Sans Bold"/>
                <a:cs typeface="DM Sans Bold"/>
                <a:sym typeface="DM Sans Bold"/>
              </a:rPr>
              <a:t>SUPERVISED LEARNING</a:t>
            </a:r>
            <a:endParaRPr lang="en-US" sz="66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0160" y="220333"/>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1668215" y="-473392"/>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592536" y="289363"/>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5140739" y="930756"/>
            <a:ext cx="9230400" cy="1192634"/>
          </a:xfrm>
          <a:prstGeom prst="rect">
            <a:avLst/>
          </a:prstGeom>
        </p:spPr>
        <p:txBody>
          <a:bodyPr wrap="square" lIns="0" tIns="0" rIns="0" bIns="0" rtlCol="0" anchor="t">
            <a:spAutoFit/>
          </a:bodyPr>
          <a:lstStyle/>
          <a:p>
            <a:pPr algn="just">
              <a:lnSpc>
                <a:spcPts val="9262"/>
              </a:lnSpc>
            </a:pPr>
            <a:r>
              <a:rPr lang="en-US" sz="6600" b="1" dirty="0" smtClean="0">
                <a:latin typeface="DM Sans Bold"/>
                <a:ea typeface="DM Sans Bold"/>
                <a:cs typeface="DM Sans Bold"/>
                <a:sym typeface="DM Sans Bold"/>
              </a:rPr>
              <a:t>MODEL COMPARISON</a:t>
            </a:r>
            <a:endParaRPr lang="en-US" sz="6600" b="1" dirty="0">
              <a:latin typeface="DM Sans Bold"/>
              <a:ea typeface="DM Sans Bold"/>
              <a:cs typeface="DM Sans Bold"/>
              <a:sym typeface="DM Sans Bold"/>
            </a:endParaRPr>
          </a:p>
        </p:txBody>
      </p:sp>
      <p:pic>
        <p:nvPicPr>
          <p:cNvPr id="5" name="Picture 4">
            <a:extLst>
              <a:ext uri="{FF2B5EF4-FFF2-40B4-BE49-F238E27FC236}">
                <a16:creationId xmlns="" xmlns:a16="http://schemas.microsoft.com/office/drawing/2014/main" id="{BBC33BD1-CF30-6418-F004-EB01E8ED908D}"/>
              </a:ext>
            </a:extLst>
          </p:cNvPr>
          <p:cNvPicPr>
            <a:picLocks noChangeAspect="1"/>
          </p:cNvPicPr>
          <p:nvPr/>
        </p:nvPicPr>
        <p:blipFill>
          <a:blip r:embed="rId5"/>
          <a:stretch>
            <a:fillRect/>
          </a:stretch>
        </p:blipFill>
        <p:spPr>
          <a:xfrm>
            <a:off x="4491974" y="2123390"/>
            <a:ext cx="9879165" cy="6744402"/>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54200" y="234966"/>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Freeform 7"/>
          <p:cNvSpPr/>
          <p:nvPr/>
        </p:nvSpPr>
        <p:spPr>
          <a:xfrm>
            <a:off x="4343400" y="2346556"/>
            <a:ext cx="9346740" cy="3378137"/>
          </a:xfrm>
          <a:custGeom>
            <a:avLst/>
            <a:gdLst/>
            <a:ahLst/>
            <a:cxnLst/>
            <a:rect l="l" t="t" r="r" b="b"/>
            <a:pathLst>
              <a:path w="9940827" h="4017655">
                <a:moveTo>
                  <a:pt x="0" y="0"/>
                </a:moveTo>
                <a:lnTo>
                  <a:pt x="9940827" y="0"/>
                </a:lnTo>
                <a:lnTo>
                  <a:pt x="9940827" y="4017655"/>
                </a:lnTo>
                <a:lnTo>
                  <a:pt x="0" y="4017655"/>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5368033" y="314054"/>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9" name="TextBox 9"/>
          <p:cNvSpPr txBox="1"/>
          <p:nvPr/>
        </p:nvSpPr>
        <p:spPr>
          <a:xfrm>
            <a:off x="3505200" y="920337"/>
            <a:ext cx="12926589" cy="1158266"/>
          </a:xfrm>
          <a:prstGeom prst="rect">
            <a:avLst/>
          </a:prstGeom>
        </p:spPr>
        <p:txBody>
          <a:bodyPr wrap="square" lIns="0" tIns="0" rIns="0" bIns="0" rtlCol="0" anchor="t">
            <a:spAutoFit/>
          </a:bodyPr>
          <a:lstStyle/>
          <a:p>
            <a:pPr algn="just">
              <a:lnSpc>
                <a:spcPts val="9262"/>
              </a:lnSpc>
            </a:pPr>
            <a:r>
              <a:rPr lang="en-US" sz="7200" b="1" dirty="0" smtClean="0">
                <a:latin typeface="DM Sans Bold"/>
                <a:ea typeface="DM Sans Bold"/>
                <a:cs typeface="DM Sans Bold"/>
                <a:sym typeface="DM Sans Bold"/>
              </a:rPr>
              <a:t>HYPERPARAMETER TUNING</a:t>
            </a:r>
            <a:endParaRPr lang="en-US" sz="7200" b="1" dirty="0">
              <a:latin typeface="DM Sans Bold"/>
              <a:ea typeface="DM Sans Bold"/>
              <a:cs typeface="DM Sans Bold"/>
              <a:sym typeface="DM Sans Bold"/>
            </a:endParaRPr>
          </a:p>
        </p:txBody>
      </p:sp>
      <p:sp>
        <p:nvSpPr>
          <p:cNvPr id="10" name="TextBox 10"/>
          <p:cNvSpPr txBox="1"/>
          <p:nvPr/>
        </p:nvSpPr>
        <p:spPr>
          <a:xfrm>
            <a:off x="1447800" y="5724693"/>
            <a:ext cx="15544800" cy="4308872"/>
          </a:xfrm>
          <a:prstGeom prst="rect">
            <a:avLst/>
          </a:prstGeom>
        </p:spPr>
        <p:txBody>
          <a:bodyPr wrap="square" lIns="0" tIns="0" rIns="0" bIns="0" rtlCol="0" anchor="t">
            <a:spAutoFit/>
          </a:bodyPr>
          <a:lstStyle/>
          <a:p>
            <a:pPr marL="1036315" lvl="1" indent="-518158" algn="just">
              <a:lnSpc>
                <a:spcPts val="5567"/>
              </a:lnSpc>
              <a:buFont typeface="Arial"/>
              <a:buChar char="•"/>
            </a:pPr>
            <a:r>
              <a:rPr lang="en-US" sz="4000" b="1" dirty="0">
                <a:latin typeface="DM Sans Bold"/>
                <a:ea typeface="DM Sans Bold"/>
                <a:cs typeface="DM Sans Bold"/>
                <a:sym typeface="DM Sans Bold"/>
              </a:rPr>
              <a:t>Accuracy: ~96%</a:t>
            </a:r>
          </a:p>
          <a:p>
            <a:pPr marL="1036315" lvl="1" indent="-518158" algn="just">
              <a:lnSpc>
                <a:spcPts val="5567"/>
              </a:lnSpc>
              <a:buFont typeface="Arial"/>
              <a:buChar char="•"/>
            </a:pPr>
            <a:r>
              <a:rPr lang="en-US" sz="4000" b="1" dirty="0">
                <a:latin typeface="DM Sans Bold"/>
                <a:ea typeface="DM Sans Bold"/>
                <a:cs typeface="DM Sans Bold"/>
                <a:sym typeface="DM Sans Bold"/>
              </a:rPr>
              <a:t>F1 Score: ~96%</a:t>
            </a:r>
          </a:p>
          <a:p>
            <a:pPr marL="1036315" lvl="1" indent="-518158" algn="just">
              <a:lnSpc>
                <a:spcPts val="5567"/>
              </a:lnSpc>
              <a:buFont typeface="Arial"/>
              <a:buChar char="•"/>
            </a:pPr>
            <a:r>
              <a:rPr lang="en-US" sz="4000" b="1" dirty="0">
                <a:latin typeface="DM Sans Bold"/>
                <a:ea typeface="DM Sans Bold"/>
                <a:cs typeface="DM Sans Bold"/>
                <a:sym typeface="DM Sans Bold"/>
              </a:rPr>
              <a:t>Precision &amp; Recall well-balanced</a:t>
            </a:r>
          </a:p>
          <a:p>
            <a:pPr algn="just">
              <a:lnSpc>
                <a:spcPts val="5567"/>
              </a:lnSpc>
            </a:pPr>
            <a:r>
              <a:rPr lang="en-US" sz="4000" b="1" dirty="0">
                <a:latin typeface="DM Sans Bold"/>
                <a:ea typeface="DM Sans Bold"/>
                <a:cs typeface="DM Sans Bold"/>
                <a:sym typeface="DM Sans Bold"/>
              </a:rPr>
              <a:t>The tuned Logistic Regression outperformed complex models while remaining interpretable and efficient.</a:t>
            </a:r>
          </a:p>
          <a:p>
            <a:pPr algn="just">
              <a:lnSpc>
                <a:spcPts val="5567"/>
              </a:lnSpc>
            </a:pPr>
            <a:endParaRPr lang="en-US" sz="40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20800" y="228513"/>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859000" y="270761"/>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1905000" y="2247674"/>
            <a:ext cx="14223203" cy="7591822"/>
          </a:xfrm>
          <a:prstGeom prst="rect">
            <a:avLst/>
          </a:prstGeom>
        </p:spPr>
        <p:txBody>
          <a:bodyPr wrap="square" lIns="0" tIns="0" rIns="0" bIns="0" rtlCol="0" anchor="t">
            <a:spAutoFit/>
          </a:bodyPr>
          <a:lstStyle/>
          <a:p>
            <a:pPr algn="just">
              <a:lnSpc>
                <a:spcPts val="5915"/>
              </a:lnSpc>
            </a:pPr>
            <a:r>
              <a:rPr lang="en-US" sz="4400" dirty="0">
                <a:latin typeface="DM Sans"/>
                <a:ea typeface="DM Sans"/>
                <a:cs typeface="DM Sans"/>
                <a:sym typeface="DM Sans"/>
              </a:rPr>
              <a:t>Proper data balancing and tuning improved model performance more than model complexity</a:t>
            </a:r>
          </a:p>
          <a:p>
            <a:pPr algn="just">
              <a:lnSpc>
                <a:spcPts val="5915"/>
              </a:lnSpc>
            </a:pPr>
            <a:r>
              <a:rPr lang="en-US" sz="4400" dirty="0" smtClean="0">
                <a:latin typeface="DM Sans"/>
                <a:ea typeface="DM Sans"/>
                <a:cs typeface="DM Sans"/>
                <a:sym typeface="DM Sans"/>
              </a:rPr>
              <a:t>Logistic </a:t>
            </a:r>
            <a:r>
              <a:rPr lang="en-US" sz="4400" dirty="0">
                <a:latin typeface="DM Sans"/>
                <a:ea typeface="DM Sans"/>
                <a:cs typeface="DM Sans"/>
                <a:sym typeface="DM Sans"/>
              </a:rPr>
              <a:t>Regression proved ideal due to:</a:t>
            </a:r>
          </a:p>
          <a:p>
            <a:pPr marL="1101084" lvl="1" indent="-550542" algn="just">
              <a:lnSpc>
                <a:spcPts val="5915"/>
              </a:lnSpc>
              <a:buFont typeface="Arial"/>
              <a:buChar char="•"/>
            </a:pPr>
            <a:r>
              <a:rPr lang="en-US" sz="4400" dirty="0">
                <a:latin typeface="DM Sans"/>
                <a:ea typeface="DM Sans"/>
                <a:cs typeface="DM Sans"/>
                <a:sym typeface="DM Sans"/>
              </a:rPr>
              <a:t>High accuracy</a:t>
            </a:r>
          </a:p>
          <a:p>
            <a:pPr marL="1101084" lvl="1" indent="-550542" algn="just">
              <a:lnSpc>
                <a:spcPts val="5915"/>
              </a:lnSpc>
              <a:buFont typeface="Arial"/>
              <a:buChar char="•"/>
            </a:pPr>
            <a:r>
              <a:rPr lang="en-US" sz="4400" dirty="0">
                <a:latin typeface="DM Sans"/>
                <a:ea typeface="DM Sans"/>
                <a:cs typeface="DM Sans"/>
                <a:sym typeface="DM Sans"/>
              </a:rPr>
              <a:t>Interpretability</a:t>
            </a:r>
          </a:p>
          <a:p>
            <a:pPr marL="1101084" lvl="1" indent="-550542" algn="just">
              <a:lnSpc>
                <a:spcPts val="5915"/>
              </a:lnSpc>
              <a:buFont typeface="Arial"/>
              <a:buChar char="•"/>
            </a:pPr>
            <a:r>
              <a:rPr lang="en-US" sz="4400" dirty="0">
                <a:latin typeface="DM Sans"/>
                <a:ea typeface="DM Sans"/>
                <a:cs typeface="DM Sans"/>
                <a:sym typeface="DM Sans"/>
              </a:rPr>
              <a:t>Faster training and deployment</a:t>
            </a:r>
          </a:p>
          <a:p>
            <a:pPr algn="just">
              <a:lnSpc>
                <a:spcPts val="5915"/>
              </a:lnSpc>
            </a:pPr>
            <a:r>
              <a:rPr lang="en-US" sz="4400" dirty="0">
                <a:latin typeface="DM Sans"/>
                <a:ea typeface="DM Sans"/>
                <a:cs typeface="DM Sans"/>
                <a:sym typeface="DM Sans"/>
              </a:rPr>
              <a:t>Shopsy product data shows strong linear patterns. Ratings and review counts significantly influence product classification.</a:t>
            </a:r>
          </a:p>
          <a:p>
            <a:pPr algn="just">
              <a:lnSpc>
                <a:spcPts val="6147"/>
              </a:lnSpc>
            </a:pPr>
            <a:endParaRPr lang="en-US" sz="4400" dirty="0">
              <a:latin typeface="DM Sans"/>
              <a:ea typeface="DM Sans"/>
              <a:cs typeface="DM Sans"/>
              <a:sym typeface="DM Sans"/>
            </a:endParaRPr>
          </a:p>
        </p:txBody>
      </p:sp>
      <p:sp>
        <p:nvSpPr>
          <p:cNvPr id="9" name="TextBox 9"/>
          <p:cNvSpPr txBox="1"/>
          <p:nvPr/>
        </p:nvSpPr>
        <p:spPr>
          <a:xfrm>
            <a:off x="7162800" y="988531"/>
            <a:ext cx="4572000" cy="1192634"/>
          </a:xfrm>
          <a:prstGeom prst="rect">
            <a:avLst/>
          </a:prstGeom>
        </p:spPr>
        <p:txBody>
          <a:bodyPr wrap="square" lIns="0" tIns="0" rIns="0" bIns="0" rtlCol="0" anchor="t">
            <a:spAutoFit/>
          </a:bodyPr>
          <a:lstStyle/>
          <a:p>
            <a:pPr algn="just">
              <a:lnSpc>
                <a:spcPts val="9262"/>
              </a:lnSpc>
            </a:pPr>
            <a:r>
              <a:rPr lang="en-US" sz="7200" b="1" dirty="0" smtClean="0">
                <a:latin typeface="DM Sans Bold"/>
                <a:ea typeface="DM Sans Bold"/>
                <a:cs typeface="DM Sans Bold"/>
                <a:sym typeface="DM Sans Bold"/>
              </a:rPr>
              <a:t>INSIGHTS</a:t>
            </a:r>
            <a:endParaRPr lang="en-US" sz="72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39800" y="38526"/>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373736"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4592536" y="198459"/>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1713892" y="2400300"/>
            <a:ext cx="14985203" cy="6258123"/>
          </a:xfrm>
          <a:prstGeom prst="rect">
            <a:avLst/>
          </a:prstGeom>
        </p:spPr>
        <p:txBody>
          <a:bodyPr wrap="square" lIns="0" tIns="0" rIns="0" bIns="0" rtlCol="0" anchor="t">
            <a:spAutoFit/>
          </a:bodyPr>
          <a:lstStyle/>
          <a:p>
            <a:pPr algn="just">
              <a:lnSpc>
                <a:spcPts val="6147"/>
              </a:lnSpc>
            </a:pPr>
            <a:r>
              <a:rPr lang="en-US" sz="4800" dirty="0">
                <a:latin typeface="DM Sans"/>
                <a:ea typeface="DM Sans"/>
                <a:cs typeface="DM Sans"/>
                <a:sym typeface="DM Sans"/>
              </a:rPr>
              <a:t>This project successfully demonstrates an end-to-end data science workflow using real-world data scraped from Shopsy. By combining web scraping, data analysis, clustering, supervised learning, and </a:t>
            </a:r>
            <a:r>
              <a:rPr lang="en-US" sz="4800" dirty="0" smtClean="0">
                <a:latin typeface="DM Sans"/>
                <a:ea typeface="DM Sans"/>
                <a:cs typeface="DM Sans"/>
                <a:sym typeface="DM Sans"/>
              </a:rPr>
              <a:t>hyper parameter </a:t>
            </a:r>
            <a:r>
              <a:rPr lang="en-US" sz="4800" dirty="0">
                <a:latin typeface="DM Sans"/>
                <a:ea typeface="DM Sans"/>
                <a:cs typeface="DM Sans"/>
                <a:sym typeface="DM Sans"/>
              </a:rPr>
              <a:t>tuning, meaningful insights were extracted to support business decisions. The final tuned Logistic Regression model achieved the best performance and was selected for deployment.</a:t>
            </a:r>
          </a:p>
        </p:txBody>
      </p:sp>
      <p:sp>
        <p:nvSpPr>
          <p:cNvPr id="9" name="TextBox 9"/>
          <p:cNvSpPr txBox="1"/>
          <p:nvPr/>
        </p:nvSpPr>
        <p:spPr>
          <a:xfrm>
            <a:off x="6096000" y="1011598"/>
            <a:ext cx="6220989" cy="1192634"/>
          </a:xfrm>
          <a:prstGeom prst="rect">
            <a:avLst/>
          </a:prstGeom>
        </p:spPr>
        <p:txBody>
          <a:bodyPr wrap="square" lIns="0" tIns="0" rIns="0" bIns="0" rtlCol="0" anchor="t">
            <a:spAutoFit/>
          </a:bodyPr>
          <a:lstStyle/>
          <a:p>
            <a:pPr algn="just">
              <a:lnSpc>
                <a:spcPts val="9262"/>
              </a:lnSpc>
            </a:pPr>
            <a:r>
              <a:rPr lang="en-US" sz="7200" b="1" dirty="0" smtClean="0">
                <a:latin typeface="DM Sans Bold"/>
                <a:ea typeface="DM Sans Bold"/>
                <a:cs typeface="DM Sans Bold"/>
                <a:sym typeface="DM Sans Bold"/>
              </a:rPr>
              <a:t>CONCLUSION</a:t>
            </a:r>
            <a:endParaRPr lang="en-US" sz="72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2933700"/>
            <a:ext cx="15071497" cy="3488134"/>
          </a:xfrm>
          <a:prstGeom prst="rect">
            <a:avLst/>
          </a:prstGeom>
        </p:spPr>
        <p:txBody>
          <a:bodyPr lIns="0" tIns="0" rIns="0" bIns="0" rtlCol="0" anchor="t">
            <a:spAutoFit/>
          </a:bodyPr>
          <a:lstStyle/>
          <a:p>
            <a:pPr algn="just">
              <a:lnSpc>
                <a:spcPts val="9262"/>
              </a:lnSpc>
            </a:pPr>
            <a:endParaRPr dirty="0"/>
          </a:p>
          <a:p>
            <a:pPr algn="just">
              <a:lnSpc>
                <a:spcPts val="17905"/>
              </a:lnSpc>
            </a:pPr>
            <a:r>
              <a:rPr lang="en-US" sz="18847" b="1" i="1" dirty="0" smtClean="0">
                <a:gradFill>
                  <a:gsLst>
                    <a:gs pos="0">
                      <a:srgbClr val="5DE0E6">
                        <a:alpha val="100000"/>
                      </a:srgbClr>
                    </a:gs>
                    <a:gs pos="100000">
                      <a:srgbClr val="004AAD">
                        <a:alpha val="100000"/>
                      </a:srgbClr>
                    </a:gs>
                  </a:gsLst>
                  <a:lin ang="0"/>
                </a:gradFill>
                <a:latin typeface="DM Sans Bold Italics"/>
                <a:ea typeface="DM Sans Bold Italics"/>
                <a:cs typeface="DM Sans Bold Italics"/>
                <a:sym typeface="DM Sans Bold Italics"/>
              </a:rPr>
              <a:t> Thank  </a:t>
            </a:r>
            <a:r>
              <a:rPr lang="en-US" sz="18847" b="1" i="1" dirty="0">
                <a:gradFill>
                  <a:gsLst>
                    <a:gs pos="0">
                      <a:srgbClr val="5DE0E6">
                        <a:alpha val="100000"/>
                      </a:srgbClr>
                    </a:gs>
                    <a:gs pos="100000">
                      <a:srgbClr val="004AAD">
                        <a:alpha val="100000"/>
                      </a:srgbClr>
                    </a:gs>
                  </a:gsLst>
                  <a:lin ang="0"/>
                </a:gradFill>
                <a:latin typeface="DM Sans Bold Italics"/>
                <a:ea typeface="DM Sans Bold Italics"/>
                <a:cs typeface="DM Sans Bold Italics"/>
                <a:sym typeface="DM Sans Bold Italics"/>
              </a:rPr>
              <a:t>You !</a:t>
            </a:r>
          </a:p>
        </p:txBody>
      </p:sp>
      <p:sp>
        <p:nvSpPr>
          <p:cNvPr id="3" name="Freeform 3"/>
          <p:cNvSpPr/>
          <p:nvPr/>
        </p:nvSpPr>
        <p:spPr>
          <a:xfrm rot="-4169496">
            <a:off x="-4046786" y="-4816792"/>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2"/>
            <a:stretch>
              <a:fillRect/>
            </a:stretch>
          </a:blipFill>
        </p:spPr>
        <p:txBody>
          <a:bodyPr/>
          <a:lstStyle/>
          <a:p>
            <a:endParaRPr lang="en-US"/>
          </a:p>
        </p:txBody>
      </p:sp>
      <p:sp>
        <p:nvSpPr>
          <p:cNvPr id="4" name="Freeform 3"/>
          <p:cNvSpPr/>
          <p:nvPr/>
        </p:nvSpPr>
        <p:spPr>
          <a:xfrm rot="-4169496">
            <a:off x="10521558" y="4782363"/>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2"/>
            <a:stretch>
              <a:fillRect/>
            </a:stretch>
          </a:blipFill>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043" y="278695"/>
            <a:ext cx="16230600" cy="8229600"/>
            <a:chOff x="0" y="0"/>
            <a:chExt cx="4274726" cy="2167467"/>
          </a:xfrm>
          <a:solidFill>
            <a:schemeClr val="bg1"/>
          </a:solidFill>
        </p:grpSpPr>
        <p:sp>
          <p:nvSpPr>
            <p:cNvPr id="3" name="Freeform 3"/>
            <p:cNvSpPr/>
            <p:nvPr/>
          </p:nvSpPr>
          <p:spPr>
            <a:xfrm>
              <a:off x="0" y="0"/>
              <a:ext cx="4274726" cy="2167467"/>
            </a:xfrm>
            <a:custGeom>
              <a:avLst/>
              <a:gdLst/>
              <a:ahLst/>
              <a:cxnLst/>
              <a:rect l="l" t="t" r="r" b="b"/>
              <a:pathLst>
                <a:path w="4274726" h="2167467">
                  <a:moveTo>
                    <a:pt x="7632" y="0"/>
                  </a:moveTo>
                  <a:lnTo>
                    <a:pt x="4267094" y="0"/>
                  </a:lnTo>
                  <a:cubicBezTo>
                    <a:pt x="4271309" y="0"/>
                    <a:pt x="4274726" y="3417"/>
                    <a:pt x="4274726" y="7632"/>
                  </a:cubicBezTo>
                  <a:lnTo>
                    <a:pt x="4274726" y="2159835"/>
                  </a:lnTo>
                  <a:cubicBezTo>
                    <a:pt x="4274726" y="2164050"/>
                    <a:pt x="4271309" y="2167467"/>
                    <a:pt x="4267094" y="2167467"/>
                  </a:cubicBezTo>
                  <a:lnTo>
                    <a:pt x="7632" y="2167467"/>
                  </a:lnTo>
                  <a:cubicBezTo>
                    <a:pt x="3417" y="2167467"/>
                    <a:pt x="0" y="2164050"/>
                    <a:pt x="0" y="2159835"/>
                  </a:cubicBezTo>
                  <a:lnTo>
                    <a:pt x="0" y="7632"/>
                  </a:lnTo>
                  <a:cubicBezTo>
                    <a:pt x="0" y="3417"/>
                    <a:pt x="3417" y="0"/>
                    <a:pt x="7632" y="0"/>
                  </a:cubicBezTo>
                  <a:close/>
                </a:path>
              </a:pathLst>
            </a:custGeom>
            <a:grpFill/>
          </p:spPr>
          <p:txBody>
            <a:bodyPr/>
            <a:lstStyle/>
            <a:p>
              <a:endParaRPr lang="en-US"/>
            </a:p>
          </p:txBody>
        </p:sp>
        <p:sp>
          <p:nvSpPr>
            <p:cNvPr id="4" name="TextBox 4"/>
            <p:cNvSpPr txBox="1"/>
            <p:nvPr/>
          </p:nvSpPr>
          <p:spPr>
            <a:xfrm>
              <a:off x="0" y="19050"/>
              <a:ext cx="4274726" cy="2148417"/>
            </a:xfrm>
            <a:prstGeom prst="rect">
              <a:avLst/>
            </a:prstGeom>
            <a:grpFill/>
          </p:spPr>
          <p:txBody>
            <a:bodyPr lIns="50800" tIns="50800" rIns="50800" bIns="50800" rtlCol="0" anchor="ctr"/>
            <a:lstStyle/>
            <a:p>
              <a:pPr algn="ctr">
                <a:lnSpc>
                  <a:spcPts val="2616"/>
                </a:lnSpc>
              </a:pPr>
              <a:endParaRPr/>
            </a:p>
          </p:txBody>
        </p:sp>
      </p:grpSp>
      <p:sp>
        <p:nvSpPr>
          <p:cNvPr id="8" name="Freeform 8"/>
          <p:cNvSpPr/>
          <p:nvPr/>
        </p:nvSpPr>
        <p:spPr>
          <a:xfrm>
            <a:off x="1458154" y="948520"/>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255388" y="1105394"/>
            <a:ext cx="3009723" cy="338330"/>
          </a:xfrm>
          <a:prstGeom prst="rect">
            <a:avLst/>
          </a:prstGeom>
        </p:spPr>
        <p:txBody>
          <a:bodyPr lIns="0" tIns="0" rIns="0" bIns="0" rtlCol="0" anchor="t">
            <a:spAutoFit/>
          </a:bodyPr>
          <a:lstStyle/>
          <a:p>
            <a:pPr algn="just">
              <a:lnSpc>
                <a:spcPts val="2616"/>
              </a:lnSpc>
            </a:pPr>
            <a:r>
              <a:rPr lang="en-US" sz="2400" b="1" dirty="0">
                <a:solidFill>
                  <a:srgbClr val="000000"/>
                </a:solidFill>
                <a:latin typeface="DM Sans Bold"/>
                <a:ea typeface="DM Sans Bold"/>
                <a:cs typeface="DM Sans Bold"/>
                <a:sym typeface="DM Sans Bold"/>
              </a:rPr>
              <a:t>SHOPSY</a:t>
            </a:r>
          </a:p>
        </p:txBody>
      </p:sp>
      <p:sp>
        <p:nvSpPr>
          <p:cNvPr id="10" name="TextBox 10"/>
          <p:cNvSpPr txBox="1"/>
          <p:nvPr/>
        </p:nvSpPr>
        <p:spPr>
          <a:xfrm>
            <a:off x="2220869" y="1887643"/>
            <a:ext cx="13451120" cy="1216936"/>
          </a:xfrm>
          <a:prstGeom prst="rect">
            <a:avLst/>
          </a:prstGeom>
        </p:spPr>
        <p:txBody>
          <a:bodyPr lIns="0" tIns="0" rIns="0" bIns="0" rtlCol="0" anchor="t">
            <a:spAutoFit/>
          </a:bodyPr>
          <a:lstStyle/>
          <a:p>
            <a:pPr algn="just">
              <a:lnSpc>
                <a:spcPts val="9282"/>
              </a:lnSpc>
            </a:pPr>
            <a:r>
              <a:rPr lang="en-US" sz="8800" b="1" dirty="0" smtClean="0">
                <a:solidFill>
                  <a:srgbClr val="000000"/>
                </a:solidFill>
                <a:latin typeface="DM Sans Bold"/>
                <a:ea typeface="DM Sans Bold"/>
                <a:cs typeface="DM Sans Bold"/>
                <a:sym typeface="DM Sans Bold"/>
              </a:rPr>
              <a:t>PROJECT OVERVIEW</a:t>
            </a:r>
            <a:endParaRPr lang="en-US" sz="8800" b="1" dirty="0">
              <a:solidFill>
                <a:srgbClr val="000000"/>
              </a:solidFill>
              <a:latin typeface="DM Sans Bold"/>
              <a:ea typeface="DM Sans Bold"/>
              <a:cs typeface="DM Sans Bold"/>
              <a:sym typeface="DM Sans Bold"/>
            </a:endParaRPr>
          </a:p>
        </p:txBody>
      </p:sp>
      <p:sp>
        <p:nvSpPr>
          <p:cNvPr id="11" name="TextBox 11"/>
          <p:cNvSpPr txBox="1"/>
          <p:nvPr/>
        </p:nvSpPr>
        <p:spPr>
          <a:xfrm>
            <a:off x="1178696" y="3357095"/>
            <a:ext cx="14493293" cy="4899147"/>
          </a:xfrm>
          <a:prstGeom prst="rect">
            <a:avLst/>
          </a:prstGeom>
        </p:spPr>
        <p:txBody>
          <a:bodyPr lIns="0" tIns="0" rIns="0" bIns="0" rtlCol="0" anchor="t">
            <a:spAutoFit/>
          </a:bodyPr>
          <a:lstStyle/>
          <a:p>
            <a:pPr algn="just">
              <a:lnSpc>
                <a:spcPts val="4283"/>
              </a:lnSpc>
            </a:pPr>
            <a:r>
              <a:rPr lang="en-US" sz="3966" dirty="0">
                <a:solidFill>
                  <a:srgbClr val="000000"/>
                </a:solidFill>
                <a:latin typeface="DM Sans"/>
                <a:ea typeface="DM Sans"/>
                <a:cs typeface="DM Sans"/>
                <a:sym typeface="DM Sans"/>
              </a:rPr>
              <a:t>This capstone project focuses on analyzing real-world </a:t>
            </a:r>
          </a:p>
          <a:p>
            <a:pPr algn="just">
              <a:lnSpc>
                <a:spcPts val="4283"/>
              </a:lnSpc>
            </a:pPr>
            <a:r>
              <a:rPr lang="en-US" sz="3966" dirty="0">
                <a:solidFill>
                  <a:srgbClr val="000000"/>
                </a:solidFill>
                <a:latin typeface="DM Sans"/>
                <a:ea typeface="DM Sans"/>
                <a:cs typeface="DM Sans"/>
                <a:sym typeface="DM Sans"/>
              </a:rPr>
              <a:t>e-commerce product data scraped from the Shopsy website. The objective is to understand product trends, customer preferences, and performance patterns using data science techniques. The project covers the complete data science lifecycle, including data collection, cleaning, storage, exploratory analysis, unsupervised learning, supervised learning, and hyperparameter tuning to derive actionable business insights.</a:t>
            </a:r>
          </a:p>
        </p:txBody>
      </p:sp>
      <p:grpSp>
        <p:nvGrpSpPr>
          <p:cNvPr id="12" name="Group 12"/>
          <p:cNvGrpSpPr/>
          <p:nvPr/>
        </p:nvGrpSpPr>
        <p:grpSpPr>
          <a:xfrm>
            <a:off x="15951447" y="8083268"/>
            <a:ext cx="793472" cy="787812"/>
            <a:chOff x="0" y="0"/>
            <a:chExt cx="289003" cy="286941"/>
          </a:xfrm>
        </p:grpSpPr>
        <p:sp>
          <p:nvSpPr>
            <p:cNvPr id="13" name="Freeform 13"/>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txBody>
            <a:bodyPr/>
            <a:lstStyle/>
            <a:p>
              <a:endParaRPr lang="en-US"/>
            </a:p>
          </p:txBody>
        </p:sp>
        <p:sp>
          <p:nvSpPr>
            <p:cNvPr id="14" name="TextBox 14"/>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16223139" y="8294700"/>
            <a:ext cx="270061" cy="364947"/>
          </a:xfrm>
          <a:custGeom>
            <a:avLst/>
            <a:gdLst/>
            <a:ahLst/>
            <a:cxnLst/>
            <a:rect l="l" t="t" r="r" b="b"/>
            <a:pathLst>
              <a:path w="270061" h="364947">
                <a:moveTo>
                  <a:pt x="0" y="0"/>
                </a:moveTo>
                <a:lnTo>
                  <a:pt x="270061" y="0"/>
                </a:lnTo>
                <a:lnTo>
                  <a:pt x="270061" y="364947"/>
                </a:lnTo>
                <a:lnTo>
                  <a:pt x="0" y="36494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txBody>
          <a:bodyPr/>
          <a:lstStyle/>
          <a:p>
            <a:endParaRPr lang="en-US"/>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1871" y="-952500"/>
            <a:ext cx="11342303" cy="12744161"/>
          </a:xfrm>
          <a:custGeom>
            <a:avLst/>
            <a:gdLst/>
            <a:ahLst/>
            <a:cxnLst/>
            <a:rect l="l" t="t" r="r" b="b"/>
            <a:pathLst>
              <a:path w="11342303" h="12744161">
                <a:moveTo>
                  <a:pt x="0" y="0"/>
                </a:moveTo>
                <a:lnTo>
                  <a:pt x="11342303" y="0"/>
                </a:lnTo>
                <a:lnTo>
                  <a:pt x="11342303" y="12744162"/>
                </a:lnTo>
                <a:lnTo>
                  <a:pt x="0" y="1274416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8300334" y="0"/>
            <a:ext cx="9987666" cy="10287000"/>
            <a:chOff x="0" y="0"/>
            <a:chExt cx="2630496" cy="2709333"/>
          </a:xfrm>
          <a:solidFill>
            <a:schemeClr val="bg1"/>
          </a:solidFill>
        </p:grpSpPr>
        <p:sp>
          <p:nvSpPr>
            <p:cNvPr id="4" name="Freeform 4"/>
            <p:cNvSpPr/>
            <p:nvPr/>
          </p:nvSpPr>
          <p:spPr>
            <a:xfrm>
              <a:off x="0" y="0"/>
              <a:ext cx="2630496" cy="2709333"/>
            </a:xfrm>
            <a:custGeom>
              <a:avLst/>
              <a:gdLst/>
              <a:ahLst/>
              <a:cxnLst/>
              <a:rect l="l" t="t" r="r" b="b"/>
              <a:pathLst>
                <a:path w="2630496" h="2709333">
                  <a:moveTo>
                    <a:pt x="0" y="0"/>
                  </a:moveTo>
                  <a:lnTo>
                    <a:pt x="2630496" y="0"/>
                  </a:lnTo>
                  <a:lnTo>
                    <a:pt x="2630496" y="2709333"/>
                  </a:lnTo>
                  <a:lnTo>
                    <a:pt x="0" y="2709333"/>
                  </a:lnTo>
                  <a:close/>
                </a:path>
              </a:pathLst>
            </a:custGeom>
            <a:grpFill/>
          </p:spPr>
          <p:txBody>
            <a:bodyPr/>
            <a:lstStyle/>
            <a:p>
              <a:endParaRPr lang="en-US"/>
            </a:p>
          </p:txBody>
        </p:sp>
        <p:sp>
          <p:nvSpPr>
            <p:cNvPr id="5" name="TextBox 5"/>
            <p:cNvSpPr txBox="1"/>
            <p:nvPr/>
          </p:nvSpPr>
          <p:spPr>
            <a:xfrm>
              <a:off x="0" y="19050"/>
              <a:ext cx="2630496" cy="2690283"/>
            </a:xfrm>
            <a:prstGeom prst="rect">
              <a:avLst/>
            </a:prstGeom>
            <a:grpFill/>
          </p:spPr>
          <p:txBody>
            <a:bodyPr lIns="50800" tIns="50800" rIns="50800" bIns="50800" rtlCol="0" anchor="ctr"/>
            <a:lstStyle/>
            <a:p>
              <a:pPr algn="ctr">
                <a:lnSpc>
                  <a:spcPts val="2616"/>
                </a:lnSpc>
              </a:pPr>
              <a:endParaRPr/>
            </a:p>
          </p:txBody>
        </p:sp>
      </p:grpSp>
      <p:sp>
        <p:nvSpPr>
          <p:cNvPr id="6" name="Freeform 6"/>
          <p:cNvSpPr/>
          <p:nvPr/>
        </p:nvSpPr>
        <p:spPr>
          <a:xfrm>
            <a:off x="1207300" y="1245093"/>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62237" y="1341482"/>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a:t>
            </a:r>
            <a:r>
              <a:rPr lang="en-US" sz="2400" b="1" dirty="0" smtClean="0">
                <a:solidFill>
                  <a:srgbClr val="FFFFFF"/>
                </a:solidFill>
                <a:latin typeface="DM Sans Bold"/>
                <a:ea typeface="DM Sans Bold"/>
                <a:cs typeface="DM Sans Bold"/>
                <a:sym typeface="DM Sans Bold"/>
              </a:rPr>
              <a:t>HOPSY</a:t>
            </a:r>
            <a:endParaRPr lang="en-US" sz="2400" b="1" dirty="0">
              <a:solidFill>
                <a:srgbClr val="FFFFFF"/>
              </a:solidFill>
              <a:latin typeface="DM Sans Bold"/>
              <a:ea typeface="DM Sans Bold"/>
              <a:cs typeface="DM Sans Bold"/>
              <a:sym typeface="DM Sans Bold"/>
            </a:endParaRPr>
          </a:p>
        </p:txBody>
      </p:sp>
      <p:sp>
        <p:nvSpPr>
          <p:cNvPr id="8" name="TextBox 8"/>
          <p:cNvSpPr txBox="1"/>
          <p:nvPr/>
        </p:nvSpPr>
        <p:spPr>
          <a:xfrm>
            <a:off x="9144000" y="763379"/>
            <a:ext cx="8670604" cy="2457596"/>
          </a:xfrm>
          <a:prstGeom prst="rect">
            <a:avLst/>
          </a:prstGeom>
        </p:spPr>
        <p:txBody>
          <a:bodyPr lIns="0" tIns="0" rIns="0" bIns="0" rtlCol="0" anchor="t">
            <a:spAutoFit/>
          </a:bodyPr>
          <a:lstStyle/>
          <a:p>
            <a:pPr algn="ctr">
              <a:lnSpc>
                <a:spcPts val="9302"/>
              </a:lnSpc>
            </a:pPr>
            <a:r>
              <a:rPr lang="en-US" sz="8800" b="1" dirty="0" smtClean="0">
                <a:solidFill>
                  <a:srgbClr val="000000"/>
                </a:solidFill>
                <a:latin typeface="DM Sans Bold"/>
                <a:ea typeface="DM Sans Bold"/>
                <a:cs typeface="DM Sans Bold"/>
                <a:sym typeface="DM Sans Bold"/>
              </a:rPr>
              <a:t>PROBLEM STATEMENT</a:t>
            </a:r>
            <a:endParaRPr lang="en-US" sz="8800" b="1" dirty="0">
              <a:solidFill>
                <a:srgbClr val="000000"/>
              </a:solidFill>
              <a:latin typeface="DM Sans Bold"/>
              <a:ea typeface="DM Sans Bold"/>
              <a:cs typeface="DM Sans Bold"/>
              <a:sym typeface="DM Sans Bold"/>
            </a:endParaRPr>
          </a:p>
        </p:txBody>
      </p:sp>
      <p:sp>
        <p:nvSpPr>
          <p:cNvPr id="9" name="TextBox 9"/>
          <p:cNvSpPr txBox="1"/>
          <p:nvPr/>
        </p:nvSpPr>
        <p:spPr>
          <a:xfrm>
            <a:off x="8647470" y="3351634"/>
            <a:ext cx="9167134" cy="5906666"/>
          </a:xfrm>
          <a:prstGeom prst="rect">
            <a:avLst/>
          </a:prstGeom>
        </p:spPr>
        <p:txBody>
          <a:bodyPr lIns="0" tIns="0" rIns="0" bIns="0" rtlCol="0" anchor="t">
            <a:spAutoFit/>
          </a:bodyPr>
          <a:lstStyle/>
          <a:p>
            <a:pPr algn="just">
              <a:lnSpc>
                <a:spcPts val="5249"/>
              </a:lnSpc>
            </a:pPr>
            <a:r>
              <a:rPr lang="en-US" sz="4007" dirty="0">
                <a:solidFill>
                  <a:srgbClr val="000000"/>
                </a:solidFill>
                <a:latin typeface="DM Sans"/>
                <a:ea typeface="DM Sans"/>
                <a:cs typeface="DM Sans"/>
                <a:sym typeface="DM Sans"/>
              </a:rPr>
              <a:t>Shopsy provides extensive product data, but it is available in raw and unstructured form, making analysis challenging. This project scrapes and structures Shopsy product data and applies machine learning to uncover trends, classify products, and support data-driven product and marketing decisions.</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57162">
            <a:off x="-3158353" y="-3611757"/>
            <a:ext cx="12463164" cy="14003556"/>
          </a:xfrm>
          <a:custGeom>
            <a:avLst/>
            <a:gdLst/>
            <a:ahLst/>
            <a:cxnLst/>
            <a:rect l="l" t="t" r="r" b="b"/>
            <a:pathLst>
              <a:path w="12463164" h="14003556">
                <a:moveTo>
                  <a:pt x="0" y="0"/>
                </a:moveTo>
                <a:lnTo>
                  <a:pt x="12463165" y="0"/>
                </a:lnTo>
                <a:lnTo>
                  <a:pt x="12463165" y="14003556"/>
                </a:lnTo>
                <a:lnTo>
                  <a:pt x="0" y="1400355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465602" y="1278141"/>
            <a:ext cx="13069797" cy="1397819"/>
          </a:xfrm>
          <a:prstGeom prst="rect">
            <a:avLst/>
          </a:prstGeom>
        </p:spPr>
        <p:txBody>
          <a:bodyPr wrap="square" lIns="0" tIns="0" rIns="0" bIns="0" rtlCol="0" anchor="t">
            <a:spAutoFit/>
          </a:bodyPr>
          <a:lstStyle/>
          <a:p>
            <a:pPr algn="ctr">
              <a:lnSpc>
                <a:spcPts val="10898"/>
              </a:lnSpc>
            </a:pPr>
            <a:r>
              <a:rPr lang="en-US" sz="5400" b="1" dirty="0" smtClean="0">
                <a:latin typeface="DM Sans Bold"/>
                <a:ea typeface="DM Sans Bold"/>
                <a:cs typeface="DM Sans Bold"/>
                <a:sym typeface="DM Sans Bold"/>
              </a:rPr>
              <a:t>DATA COLLECTION BY WEB SCRAPING</a:t>
            </a:r>
            <a:endParaRPr lang="en-US" sz="5400" b="1" dirty="0">
              <a:latin typeface="DM Sans Bold"/>
              <a:ea typeface="DM Sans Bold"/>
              <a:cs typeface="DM Sans Bold"/>
              <a:sym typeface="DM Sans Bold"/>
            </a:endParaRPr>
          </a:p>
        </p:txBody>
      </p:sp>
      <p:sp>
        <p:nvSpPr>
          <p:cNvPr id="4" name="Freeform 4"/>
          <p:cNvSpPr/>
          <p:nvPr/>
        </p:nvSpPr>
        <p:spPr>
          <a:xfrm>
            <a:off x="1220991" y="1257847"/>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994412" y="1354236"/>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6" name="TextBox 6"/>
          <p:cNvSpPr txBox="1"/>
          <p:nvPr/>
        </p:nvSpPr>
        <p:spPr>
          <a:xfrm>
            <a:off x="8382000" y="3390022"/>
            <a:ext cx="8696897" cy="5604098"/>
          </a:xfrm>
          <a:prstGeom prst="rect">
            <a:avLst/>
          </a:prstGeom>
        </p:spPr>
        <p:txBody>
          <a:bodyPr lIns="0" tIns="0" rIns="0" bIns="0" rtlCol="0" anchor="t">
            <a:spAutoFit/>
          </a:bodyPr>
          <a:lstStyle/>
          <a:p>
            <a:pPr algn="just">
              <a:lnSpc>
                <a:spcPts val="4391"/>
              </a:lnSpc>
            </a:pPr>
            <a:r>
              <a:rPr lang="en-US" sz="2800" b="1" dirty="0">
                <a:latin typeface="DM Sans Bold"/>
                <a:ea typeface="DM Sans Bold"/>
                <a:cs typeface="DM Sans Bold"/>
                <a:sym typeface="DM Sans Bold"/>
              </a:rPr>
              <a:t>Data Scraped</a:t>
            </a:r>
          </a:p>
          <a:p>
            <a:pPr marL="877918" lvl="1" indent="-438959" algn="just">
              <a:lnSpc>
                <a:spcPts val="4391"/>
              </a:lnSpc>
              <a:buFont typeface="Arial"/>
              <a:buChar char="•"/>
            </a:pPr>
            <a:r>
              <a:rPr lang="en-US" sz="2800" dirty="0">
                <a:latin typeface="DM Sans"/>
                <a:ea typeface="DM Sans"/>
                <a:cs typeface="DM Sans"/>
                <a:sym typeface="DM Sans"/>
              </a:rPr>
              <a:t>Product Name</a:t>
            </a:r>
          </a:p>
          <a:p>
            <a:pPr marL="877918" lvl="1" indent="-438959" algn="just">
              <a:lnSpc>
                <a:spcPts val="4391"/>
              </a:lnSpc>
              <a:buFont typeface="Arial"/>
              <a:buChar char="•"/>
            </a:pPr>
            <a:r>
              <a:rPr lang="en-US" sz="2800" dirty="0">
                <a:latin typeface="DM Sans"/>
                <a:ea typeface="DM Sans"/>
                <a:cs typeface="DM Sans"/>
                <a:sym typeface="DM Sans"/>
              </a:rPr>
              <a:t>Price</a:t>
            </a:r>
          </a:p>
          <a:p>
            <a:pPr marL="877918" lvl="1" indent="-438959" algn="just">
              <a:lnSpc>
                <a:spcPts val="4391"/>
              </a:lnSpc>
              <a:buFont typeface="Arial"/>
              <a:buChar char="•"/>
            </a:pPr>
            <a:r>
              <a:rPr lang="en-US" sz="2800" dirty="0">
                <a:latin typeface="DM Sans"/>
                <a:ea typeface="DM Sans"/>
                <a:cs typeface="DM Sans"/>
                <a:sym typeface="DM Sans"/>
              </a:rPr>
              <a:t>Category</a:t>
            </a:r>
          </a:p>
          <a:p>
            <a:pPr marL="877918" lvl="1" indent="-438959" algn="just">
              <a:lnSpc>
                <a:spcPts val="4391"/>
              </a:lnSpc>
              <a:buFont typeface="Arial"/>
              <a:buChar char="•"/>
            </a:pPr>
            <a:r>
              <a:rPr lang="en-US" sz="2800" dirty="0">
                <a:latin typeface="DM Sans"/>
                <a:ea typeface="DM Sans"/>
                <a:cs typeface="DM Sans"/>
                <a:sym typeface="DM Sans"/>
              </a:rPr>
              <a:t>Ratings</a:t>
            </a:r>
          </a:p>
          <a:p>
            <a:pPr marL="877918" lvl="1" indent="-438959" algn="just">
              <a:lnSpc>
                <a:spcPts val="4391"/>
              </a:lnSpc>
              <a:buFont typeface="Arial"/>
              <a:buChar char="•"/>
            </a:pPr>
            <a:r>
              <a:rPr lang="en-US" sz="2800" dirty="0">
                <a:latin typeface="DM Sans"/>
                <a:ea typeface="DM Sans"/>
                <a:cs typeface="DM Sans"/>
                <a:sym typeface="DM Sans"/>
              </a:rPr>
              <a:t>Number of Reviews</a:t>
            </a:r>
          </a:p>
          <a:p>
            <a:pPr algn="just">
              <a:lnSpc>
                <a:spcPts val="4391"/>
              </a:lnSpc>
            </a:pPr>
            <a:r>
              <a:rPr lang="en-US" sz="2800" dirty="0">
                <a:latin typeface="DM Sans"/>
                <a:ea typeface="DM Sans"/>
                <a:cs typeface="DM Sans"/>
                <a:sym typeface="DM Sans"/>
              </a:rPr>
              <a:t>The data was scraped ethically while respecting website structure and usage policies, and stored in CSV format for further processing.</a:t>
            </a:r>
          </a:p>
          <a:p>
            <a:pPr algn="just">
              <a:lnSpc>
                <a:spcPts val="4391"/>
              </a:lnSpc>
            </a:pPr>
            <a:endParaRPr lang="en-US" sz="2800" dirty="0">
              <a:latin typeface="DM Sans"/>
              <a:ea typeface="DM Sans"/>
              <a:cs typeface="DM Sans"/>
              <a:sym typeface="DM Sans"/>
            </a:endParaRPr>
          </a:p>
        </p:txBody>
      </p:sp>
      <p:sp>
        <p:nvSpPr>
          <p:cNvPr id="7" name="TextBox 7"/>
          <p:cNvSpPr txBox="1"/>
          <p:nvPr/>
        </p:nvSpPr>
        <p:spPr>
          <a:xfrm>
            <a:off x="1543408" y="3543300"/>
            <a:ext cx="7775123" cy="4629472"/>
          </a:xfrm>
          <a:prstGeom prst="rect">
            <a:avLst/>
          </a:prstGeom>
        </p:spPr>
        <p:txBody>
          <a:bodyPr lIns="0" tIns="0" rIns="0" bIns="0" rtlCol="0" anchor="t">
            <a:spAutoFit/>
          </a:bodyPr>
          <a:lstStyle/>
          <a:p>
            <a:pPr algn="l">
              <a:lnSpc>
                <a:spcPts val="4283"/>
              </a:lnSpc>
            </a:pPr>
            <a:r>
              <a:rPr lang="en-US" sz="3200" b="1" dirty="0">
                <a:latin typeface="DM Sans Bold"/>
                <a:ea typeface="DM Sans Bold"/>
                <a:cs typeface="DM Sans Bold"/>
                <a:sym typeface="DM Sans Bold"/>
              </a:rPr>
              <a:t>Source: </a:t>
            </a:r>
          </a:p>
          <a:p>
            <a:pPr algn="l">
              <a:lnSpc>
                <a:spcPts val="4283"/>
              </a:lnSpc>
            </a:pPr>
            <a:r>
              <a:rPr lang="en-US" sz="3200" dirty="0">
                <a:latin typeface="DM Sans"/>
                <a:ea typeface="DM Sans"/>
                <a:cs typeface="DM Sans"/>
                <a:sym typeface="DM Sans"/>
              </a:rPr>
              <a:t>Shopsy E-Commerce Website</a:t>
            </a:r>
          </a:p>
          <a:p>
            <a:pPr algn="just">
              <a:lnSpc>
                <a:spcPts val="4283"/>
              </a:lnSpc>
            </a:pPr>
            <a:endParaRPr lang="en-US" sz="3200" dirty="0">
              <a:latin typeface="DM Sans"/>
              <a:ea typeface="DM Sans"/>
              <a:cs typeface="DM Sans"/>
              <a:sym typeface="DM Sans"/>
            </a:endParaRPr>
          </a:p>
          <a:p>
            <a:pPr algn="just">
              <a:lnSpc>
                <a:spcPts val="4283"/>
              </a:lnSpc>
            </a:pPr>
            <a:r>
              <a:rPr lang="en-US" sz="3200" dirty="0">
                <a:latin typeface="DM Sans"/>
                <a:ea typeface="DM Sans"/>
                <a:cs typeface="DM Sans"/>
                <a:sym typeface="DM Sans"/>
              </a:rPr>
              <a:t>T</a:t>
            </a:r>
            <a:r>
              <a:rPr lang="en-US" sz="3200" b="1" dirty="0">
                <a:latin typeface="DM Sans Bold"/>
                <a:ea typeface="DM Sans Bold"/>
                <a:cs typeface="DM Sans Bold"/>
                <a:sym typeface="DM Sans Bold"/>
              </a:rPr>
              <a:t>ools &amp; Technologies</a:t>
            </a:r>
          </a:p>
          <a:p>
            <a:pPr marL="856329" lvl="1" indent="-428165" algn="just">
              <a:lnSpc>
                <a:spcPts val="4283"/>
              </a:lnSpc>
              <a:buFont typeface="Arial"/>
              <a:buChar char="•"/>
            </a:pPr>
            <a:r>
              <a:rPr lang="en-US" sz="3200" dirty="0">
                <a:latin typeface="DM Sans"/>
                <a:ea typeface="DM Sans"/>
                <a:cs typeface="DM Sans"/>
                <a:sym typeface="DM Sans"/>
              </a:rPr>
              <a:t>Python</a:t>
            </a:r>
          </a:p>
          <a:p>
            <a:pPr marL="856329" lvl="1" indent="-428165" algn="just">
              <a:lnSpc>
                <a:spcPts val="4283"/>
              </a:lnSpc>
              <a:buFont typeface="Arial"/>
              <a:buChar char="•"/>
            </a:pPr>
            <a:r>
              <a:rPr lang="en-US" sz="3200" dirty="0" smtClean="0">
                <a:latin typeface="DM Sans"/>
                <a:ea typeface="DM Sans"/>
                <a:cs typeface="DM Sans"/>
                <a:sym typeface="DM Sans"/>
              </a:rPr>
              <a:t>Beautiful Soup </a:t>
            </a:r>
            <a:r>
              <a:rPr lang="en-US" sz="3200" dirty="0">
                <a:latin typeface="DM Sans"/>
                <a:ea typeface="DM Sans"/>
                <a:cs typeface="DM Sans"/>
                <a:sym typeface="DM Sans"/>
              </a:rPr>
              <a:t>/ Requests</a:t>
            </a:r>
          </a:p>
          <a:p>
            <a:pPr marL="856329" lvl="1" indent="-428165" algn="just">
              <a:lnSpc>
                <a:spcPts val="4283"/>
              </a:lnSpc>
              <a:buFont typeface="Arial"/>
              <a:buChar char="•"/>
            </a:pPr>
            <a:r>
              <a:rPr lang="en-US" sz="3200" dirty="0">
                <a:latin typeface="DM Sans"/>
                <a:ea typeface="DM Sans"/>
                <a:cs typeface="DM Sans"/>
                <a:sym typeface="DM Sans"/>
              </a:rPr>
              <a:t>Pandas</a:t>
            </a:r>
          </a:p>
          <a:p>
            <a:pPr algn="just">
              <a:lnSpc>
                <a:spcPts val="2987"/>
              </a:lnSpc>
            </a:pPr>
            <a:endParaRPr lang="en-US" sz="3200" dirty="0">
              <a:latin typeface="DM Sans"/>
              <a:ea typeface="DM Sans"/>
              <a:cs typeface="DM Sans"/>
              <a:sym typeface="DM Sans"/>
            </a:endParaRPr>
          </a:p>
          <a:p>
            <a:pPr algn="just">
              <a:lnSpc>
                <a:spcPts val="2987"/>
              </a:lnSpc>
            </a:pPr>
            <a:endParaRPr lang="en-US" sz="3200" dirty="0">
              <a:latin typeface="DM Sans"/>
              <a:ea typeface="DM Sans"/>
              <a:cs typeface="DM Sans"/>
              <a:sym typeface="DM San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9676150">
            <a:off x="8420128" y="-6101311"/>
            <a:ext cx="12463164" cy="14003556"/>
          </a:xfrm>
          <a:custGeom>
            <a:avLst/>
            <a:gdLst/>
            <a:ahLst/>
            <a:cxnLst/>
            <a:rect l="l" t="t" r="r" b="b"/>
            <a:pathLst>
              <a:path w="12463164" h="14003556">
                <a:moveTo>
                  <a:pt x="0" y="0"/>
                </a:moveTo>
                <a:lnTo>
                  <a:pt x="12463164" y="0"/>
                </a:lnTo>
                <a:lnTo>
                  <a:pt x="12463164" y="14003556"/>
                </a:lnTo>
                <a:lnTo>
                  <a:pt x="0" y="1400355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617362" y="1638300"/>
            <a:ext cx="10744201" cy="1282402"/>
          </a:xfrm>
          <a:prstGeom prst="rect">
            <a:avLst/>
          </a:prstGeom>
        </p:spPr>
        <p:txBody>
          <a:bodyPr wrap="square" lIns="0" tIns="0" rIns="0" bIns="0" rtlCol="0" anchor="t">
            <a:spAutoFit/>
          </a:bodyPr>
          <a:lstStyle/>
          <a:p>
            <a:pPr algn="l">
              <a:lnSpc>
                <a:spcPts val="10034"/>
              </a:lnSpc>
            </a:pPr>
            <a:r>
              <a:rPr lang="en-US" sz="4800" b="1" dirty="0" smtClean="0">
                <a:latin typeface="DM Sans Bold"/>
                <a:ea typeface="DM Sans Bold"/>
                <a:cs typeface="DM Sans Bold"/>
                <a:sym typeface="DM Sans Bold"/>
              </a:rPr>
              <a:t>DATA CLEANING </a:t>
            </a:r>
            <a:r>
              <a:rPr lang="en-US" sz="4800" b="1" dirty="0">
                <a:latin typeface="DM Sans Bold"/>
                <a:ea typeface="DM Sans Bold"/>
                <a:cs typeface="DM Sans Bold"/>
                <a:sym typeface="DM Sans Bold"/>
              </a:rPr>
              <a:t>&amp; </a:t>
            </a:r>
            <a:r>
              <a:rPr lang="en-US" sz="4800" b="1" dirty="0" smtClean="0">
                <a:latin typeface="DM Sans Bold"/>
                <a:ea typeface="DM Sans Bold"/>
                <a:cs typeface="DM Sans Bold"/>
                <a:sym typeface="DM Sans Bold"/>
              </a:rPr>
              <a:t>PREPROCESSING</a:t>
            </a:r>
            <a:endParaRPr lang="en-US" sz="4800" b="1" dirty="0">
              <a:latin typeface="DM Sans Bold"/>
              <a:ea typeface="DM Sans Bold"/>
              <a:cs typeface="DM Sans Bold"/>
              <a:sym typeface="DM Sans Bold"/>
            </a:endParaRPr>
          </a:p>
        </p:txBody>
      </p:sp>
      <p:sp>
        <p:nvSpPr>
          <p:cNvPr id="7" name="TextBox 7"/>
          <p:cNvSpPr txBox="1"/>
          <p:nvPr/>
        </p:nvSpPr>
        <p:spPr>
          <a:xfrm>
            <a:off x="2590801" y="3409145"/>
            <a:ext cx="13868400" cy="5129609"/>
          </a:xfrm>
          <a:prstGeom prst="rect">
            <a:avLst/>
          </a:prstGeom>
        </p:spPr>
        <p:txBody>
          <a:bodyPr wrap="square" lIns="0" tIns="0" rIns="0" bIns="0" rtlCol="0" anchor="t">
            <a:spAutoFit/>
          </a:bodyPr>
          <a:lstStyle/>
          <a:p>
            <a:pPr algn="just">
              <a:lnSpc>
                <a:spcPts val="4967"/>
              </a:lnSpc>
            </a:pPr>
            <a:r>
              <a:rPr lang="en-US" sz="4000" dirty="0">
                <a:latin typeface="DM Sans"/>
                <a:ea typeface="DM Sans"/>
                <a:cs typeface="DM Sans"/>
                <a:sym typeface="DM Sans"/>
              </a:rPr>
              <a:t>After loading the scraped data into a Pandas </a:t>
            </a:r>
            <a:r>
              <a:rPr lang="en-US" sz="4000" dirty="0" smtClean="0">
                <a:latin typeface="DM Sans"/>
                <a:ea typeface="DM Sans"/>
                <a:cs typeface="DM Sans"/>
                <a:sym typeface="DM Sans"/>
              </a:rPr>
              <a:t>Data Frame</a:t>
            </a:r>
            <a:r>
              <a:rPr lang="en-US" sz="4000" dirty="0">
                <a:latin typeface="DM Sans"/>
                <a:ea typeface="DM Sans"/>
                <a:cs typeface="DM Sans"/>
                <a:sym typeface="DM Sans"/>
              </a:rPr>
              <a:t>, the following steps were performed:</a:t>
            </a:r>
          </a:p>
          <a:p>
            <a:pPr marL="993136" lvl="1" indent="-496568" algn="just">
              <a:lnSpc>
                <a:spcPts val="4967"/>
              </a:lnSpc>
              <a:buFont typeface="Arial"/>
              <a:buChar char="•"/>
            </a:pPr>
            <a:r>
              <a:rPr lang="en-US" sz="4000" dirty="0">
                <a:latin typeface="DM Sans"/>
                <a:ea typeface="DM Sans"/>
                <a:cs typeface="DM Sans"/>
                <a:sym typeface="DM Sans"/>
              </a:rPr>
              <a:t>Handled missing values and inconsistent records</a:t>
            </a:r>
          </a:p>
          <a:p>
            <a:pPr marL="993136" lvl="1" indent="-496568" algn="just">
              <a:lnSpc>
                <a:spcPts val="4967"/>
              </a:lnSpc>
              <a:buFont typeface="Arial"/>
              <a:buChar char="•"/>
            </a:pPr>
            <a:r>
              <a:rPr lang="en-US" sz="4000" dirty="0">
                <a:latin typeface="DM Sans"/>
                <a:ea typeface="DM Sans"/>
                <a:cs typeface="DM Sans"/>
                <a:sym typeface="DM Sans"/>
              </a:rPr>
              <a:t>Removed duplicate and irrelevant entries</a:t>
            </a:r>
          </a:p>
          <a:p>
            <a:pPr marL="993136" lvl="1" indent="-496568" algn="just">
              <a:lnSpc>
                <a:spcPts val="4967"/>
              </a:lnSpc>
              <a:buFont typeface="Arial"/>
              <a:buChar char="•"/>
            </a:pPr>
            <a:r>
              <a:rPr lang="en-US" sz="4000" dirty="0">
                <a:latin typeface="DM Sans"/>
                <a:ea typeface="DM Sans"/>
                <a:cs typeface="DM Sans"/>
                <a:sym typeface="DM Sans"/>
              </a:rPr>
              <a:t>Standardized currency symbols and numerical formats</a:t>
            </a:r>
          </a:p>
          <a:p>
            <a:pPr marL="993136" lvl="1" indent="-496568" algn="just">
              <a:lnSpc>
                <a:spcPts val="4967"/>
              </a:lnSpc>
              <a:buFont typeface="Arial"/>
              <a:buChar char="•"/>
            </a:pPr>
            <a:r>
              <a:rPr lang="en-US" sz="4000" dirty="0">
                <a:latin typeface="DM Sans"/>
                <a:ea typeface="DM Sans"/>
                <a:cs typeface="DM Sans"/>
                <a:sym typeface="DM Sans"/>
              </a:rPr>
              <a:t>Converted text data to consistent casing</a:t>
            </a:r>
          </a:p>
          <a:p>
            <a:pPr algn="just">
              <a:lnSpc>
                <a:spcPts val="4967"/>
              </a:lnSpc>
            </a:pPr>
            <a:endParaRPr lang="en-US" sz="4000" dirty="0">
              <a:latin typeface="DM Sans"/>
              <a:ea typeface="DM Sans"/>
              <a:cs typeface="DM Sans"/>
              <a:sym typeface="DM Sans"/>
            </a:endParaRPr>
          </a:p>
        </p:txBody>
      </p:sp>
      <p:sp>
        <p:nvSpPr>
          <p:cNvPr id="8" name="Freeform 8"/>
          <p:cNvSpPr/>
          <p:nvPr/>
        </p:nvSpPr>
        <p:spPr>
          <a:xfrm>
            <a:off x="685800" y="190500"/>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593784" y="317430"/>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1583666">
            <a:off x="-5947276" y="-7679050"/>
            <a:ext cx="13476753" cy="15142419"/>
          </a:xfrm>
          <a:custGeom>
            <a:avLst/>
            <a:gdLst/>
            <a:ahLst/>
            <a:cxnLst/>
            <a:rect l="l" t="t" r="r" b="b"/>
            <a:pathLst>
              <a:path w="13476753" h="15142419">
                <a:moveTo>
                  <a:pt x="0" y="0"/>
                </a:moveTo>
                <a:lnTo>
                  <a:pt x="13476754" y="0"/>
                </a:lnTo>
                <a:lnTo>
                  <a:pt x="13476754" y="15142420"/>
                </a:lnTo>
                <a:lnTo>
                  <a:pt x="0" y="15142420"/>
                </a:lnTo>
                <a:lnTo>
                  <a:pt x="0" y="0"/>
                </a:lnTo>
                <a:close/>
              </a:path>
            </a:pathLst>
          </a:custGeom>
          <a:blipFill>
            <a:blip r:embed="rId2"/>
            <a:stretch>
              <a:fillRect/>
            </a:stretch>
          </a:blipFill>
        </p:spPr>
        <p:txBody>
          <a:bodyPr/>
          <a:lstStyle/>
          <a:p>
            <a:endParaRPr lang="en-US"/>
          </a:p>
        </p:txBody>
      </p:sp>
      <p:sp>
        <p:nvSpPr>
          <p:cNvPr id="6" name="Freeform 6"/>
          <p:cNvSpPr/>
          <p:nvPr/>
        </p:nvSpPr>
        <p:spPr>
          <a:xfrm>
            <a:off x="14630400" y="271325"/>
            <a:ext cx="609600" cy="452575"/>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Freeform 7"/>
          <p:cNvSpPr/>
          <p:nvPr/>
        </p:nvSpPr>
        <p:spPr>
          <a:xfrm rot="9417015">
            <a:off x="13746763" y="-4777973"/>
            <a:ext cx="6616522" cy="7434294"/>
          </a:xfrm>
          <a:custGeom>
            <a:avLst/>
            <a:gdLst/>
            <a:ahLst/>
            <a:cxnLst/>
            <a:rect l="l" t="t" r="r" b="b"/>
            <a:pathLst>
              <a:path w="6616522" h="7434294">
                <a:moveTo>
                  <a:pt x="0" y="0"/>
                </a:moveTo>
                <a:lnTo>
                  <a:pt x="6616522" y="0"/>
                </a:lnTo>
                <a:lnTo>
                  <a:pt x="6616522" y="7434295"/>
                </a:lnTo>
                <a:lnTo>
                  <a:pt x="0" y="7434295"/>
                </a:lnTo>
                <a:lnTo>
                  <a:pt x="0" y="0"/>
                </a:lnTo>
                <a:close/>
              </a:path>
            </a:pathLst>
          </a:custGeom>
          <a:blipFill>
            <a:blip r:embed="rId2"/>
            <a:stretch>
              <a:fillRect/>
            </a:stretch>
          </a:blipFill>
        </p:spPr>
        <p:txBody>
          <a:bodyPr/>
          <a:lstStyle/>
          <a:p>
            <a:endParaRPr lang="en-US"/>
          </a:p>
        </p:txBody>
      </p:sp>
      <p:sp>
        <p:nvSpPr>
          <p:cNvPr id="8" name="Freeform 8"/>
          <p:cNvSpPr/>
          <p:nvPr/>
        </p:nvSpPr>
        <p:spPr>
          <a:xfrm>
            <a:off x="1447800" y="2136668"/>
            <a:ext cx="11510993" cy="4723905"/>
          </a:xfrm>
          <a:custGeom>
            <a:avLst/>
            <a:gdLst/>
            <a:ahLst/>
            <a:cxnLst/>
            <a:rect l="l" t="t" r="r" b="b"/>
            <a:pathLst>
              <a:path w="13034993" h="6228544">
                <a:moveTo>
                  <a:pt x="0" y="0"/>
                </a:moveTo>
                <a:lnTo>
                  <a:pt x="13034993" y="0"/>
                </a:lnTo>
                <a:lnTo>
                  <a:pt x="13034993" y="6228543"/>
                </a:lnTo>
                <a:lnTo>
                  <a:pt x="0" y="6228543"/>
                </a:lnTo>
                <a:lnTo>
                  <a:pt x="0" y="0"/>
                </a:lnTo>
                <a:close/>
              </a:path>
            </a:pathLst>
          </a:custGeom>
          <a:blipFill>
            <a:blip r:embed="rId5"/>
            <a:stretch>
              <a:fillRect/>
            </a:stretch>
          </a:blipFill>
        </p:spPr>
        <p:txBody>
          <a:bodyPr/>
          <a:lstStyle/>
          <a:p>
            <a:endParaRPr lang="en-US"/>
          </a:p>
        </p:txBody>
      </p:sp>
      <p:sp>
        <p:nvSpPr>
          <p:cNvPr id="9" name="Freeform 9"/>
          <p:cNvSpPr/>
          <p:nvPr/>
        </p:nvSpPr>
        <p:spPr>
          <a:xfrm>
            <a:off x="7350670" y="4023349"/>
            <a:ext cx="9413330" cy="3710951"/>
          </a:xfrm>
          <a:custGeom>
            <a:avLst/>
            <a:gdLst/>
            <a:ahLst/>
            <a:cxnLst/>
            <a:rect l="l" t="t" r="r" b="b"/>
            <a:pathLst>
              <a:path w="13188412" h="3313588">
                <a:moveTo>
                  <a:pt x="0" y="0"/>
                </a:moveTo>
                <a:lnTo>
                  <a:pt x="13188412" y="0"/>
                </a:lnTo>
                <a:lnTo>
                  <a:pt x="13188412" y="3313588"/>
                </a:lnTo>
                <a:lnTo>
                  <a:pt x="0" y="3313588"/>
                </a:lnTo>
                <a:lnTo>
                  <a:pt x="0" y="0"/>
                </a:lnTo>
                <a:close/>
              </a:path>
            </a:pathLst>
          </a:custGeom>
          <a:blipFill>
            <a:blip r:embed="rId6"/>
            <a:stretch>
              <a:fillRect l="-431" b="-431"/>
            </a:stretch>
          </a:blipFill>
        </p:spPr>
        <p:txBody>
          <a:bodyPr/>
          <a:lstStyle/>
          <a:p>
            <a:endParaRPr lang="en-US"/>
          </a:p>
        </p:txBody>
      </p:sp>
      <p:sp>
        <p:nvSpPr>
          <p:cNvPr id="10" name="Freeform 10"/>
          <p:cNvSpPr/>
          <p:nvPr/>
        </p:nvSpPr>
        <p:spPr>
          <a:xfrm>
            <a:off x="7350670" y="7855036"/>
            <a:ext cx="9413330" cy="851026"/>
          </a:xfrm>
          <a:custGeom>
            <a:avLst/>
            <a:gdLst/>
            <a:ahLst/>
            <a:cxnLst/>
            <a:rect l="l" t="t" r="r" b="b"/>
            <a:pathLst>
              <a:path w="13188412" h="1153556">
                <a:moveTo>
                  <a:pt x="0" y="0"/>
                </a:moveTo>
                <a:lnTo>
                  <a:pt x="13188412" y="0"/>
                </a:lnTo>
                <a:lnTo>
                  <a:pt x="13188412" y="1153556"/>
                </a:lnTo>
                <a:lnTo>
                  <a:pt x="0" y="1153556"/>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5387550" y="328447"/>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12" name="TextBox 12"/>
          <p:cNvSpPr txBox="1"/>
          <p:nvPr/>
        </p:nvSpPr>
        <p:spPr>
          <a:xfrm>
            <a:off x="6324600" y="890331"/>
            <a:ext cx="9748010" cy="1114344"/>
          </a:xfrm>
          <a:prstGeom prst="rect">
            <a:avLst/>
          </a:prstGeom>
        </p:spPr>
        <p:txBody>
          <a:bodyPr wrap="square" lIns="0" tIns="0" rIns="0" bIns="0" rtlCol="0" anchor="t">
            <a:spAutoFit/>
          </a:bodyPr>
          <a:lstStyle/>
          <a:p>
            <a:pPr algn="just">
              <a:lnSpc>
                <a:spcPts val="9318"/>
              </a:lnSpc>
            </a:pPr>
            <a:r>
              <a:rPr lang="en-US" sz="6000" dirty="0" smtClean="0">
                <a:latin typeface="DM Sans"/>
                <a:ea typeface="DM Sans"/>
                <a:cs typeface="DM Sans"/>
                <a:sym typeface="DM Sans"/>
              </a:rPr>
              <a:t>DATA CLEANING</a:t>
            </a:r>
            <a:endParaRPr lang="en-US" sz="6000" dirty="0">
              <a:latin typeface="DM Sans"/>
              <a:ea typeface="DM Sans"/>
              <a:cs typeface="DM Sans"/>
              <a:sym typeface="DM Sans"/>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95488">
            <a:off x="8757916" y="-8367023"/>
            <a:ext cx="12463164" cy="14003556"/>
          </a:xfrm>
          <a:custGeom>
            <a:avLst/>
            <a:gdLst/>
            <a:ahLst/>
            <a:cxnLst/>
            <a:rect l="l" t="t" r="r" b="b"/>
            <a:pathLst>
              <a:path w="12463164" h="14003556">
                <a:moveTo>
                  <a:pt x="0" y="0"/>
                </a:moveTo>
                <a:lnTo>
                  <a:pt x="12463164" y="0"/>
                </a:lnTo>
                <a:lnTo>
                  <a:pt x="12463164" y="14003555"/>
                </a:lnTo>
                <a:lnTo>
                  <a:pt x="0" y="140035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38516" y="3225077"/>
            <a:ext cx="15234034" cy="4924425"/>
          </a:xfrm>
          <a:prstGeom prst="rect">
            <a:avLst/>
          </a:prstGeom>
        </p:spPr>
        <p:txBody>
          <a:bodyPr lIns="0" tIns="0" rIns="0" bIns="0" rtlCol="0" anchor="t">
            <a:spAutoFit/>
          </a:bodyPr>
          <a:lstStyle/>
          <a:p>
            <a:pPr marL="956062" lvl="1" indent="-478031" algn="just">
              <a:lnSpc>
                <a:spcPts val="4782"/>
              </a:lnSpc>
              <a:buFont typeface="Arial"/>
              <a:buChar char="•"/>
            </a:pPr>
            <a:r>
              <a:rPr lang="en-US" sz="4428" dirty="0">
                <a:latin typeface="DM Sans"/>
                <a:ea typeface="DM Sans"/>
                <a:cs typeface="DM Sans"/>
                <a:sym typeface="DM Sans"/>
              </a:rPr>
              <a:t>Performed Exploratory Data Analysis (EDA) to study:</a:t>
            </a:r>
          </a:p>
          <a:p>
            <a:pPr marL="1912124" lvl="2" indent="-637375" algn="just">
              <a:lnSpc>
                <a:spcPts val="4782"/>
              </a:lnSpc>
              <a:buFont typeface="Arial"/>
              <a:buChar char="⚬"/>
            </a:pPr>
            <a:r>
              <a:rPr lang="en-US" sz="4428" dirty="0">
                <a:latin typeface="DM Sans"/>
                <a:ea typeface="DM Sans"/>
                <a:cs typeface="DM Sans"/>
                <a:sym typeface="DM Sans"/>
              </a:rPr>
              <a:t>Price distribution</a:t>
            </a:r>
          </a:p>
          <a:p>
            <a:pPr marL="1912124" lvl="2" indent="-637375" algn="just">
              <a:lnSpc>
                <a:spcPts val="4782"/>
              </a:lnSpc>
              <a:buFont typeface="Arial"/>
              <a:buChar char="⚬"/>
            </a:pPr>
            <a:r>
              <a:rPr lang="en-US" sz="4428" dirty="0">
                <a:latin typeface="DM Sans"/>
                <a:ea typeface="DM Sans"/>
                <a:cs typeface="DM Sans"/>
                <a:sym typeface="DM Sans"/>
              </a:rPr>
              <a:t>Rating trends</a:t>
            </a:r>
          </a:p>
          <a:p>
            <a:pPr marL="1912124" lvl="2" indent="-637375" algn="just">
              <a:lnSpc>
                <a:spcPts val="4782"/>
              </a:lnSpc>
              <a:buFont typeface="Arial"/>
              <a:buChar char="⚬"/>
            </a:pPr>
            <a:r>
              <a:rPr lang="en-US" sz="4428" dirty="0">
                <a:latin typeface="DM Sans"/>
                <a:ea typeface="DM Sans"/>
                <a:cs typeface="DM Sans"/>
                <a:sym typeface="DM Sans"/>
              </a:rPr>
              <a:t>Category-wise product distribution</a:t>
            </a:r>
          </a:p>
          <a:p>
            <a:pPr marL="1912124" lvl="2" indent="-637375" algn="just">
              <a:lnSpc>
                <a:spcPts val="4782"/>
              </a:lnSpc>
              <a:buFont typeface="Arial"/>
              <a:buChar char="⚬"/>
            </a:pPr>
            <a:r>
              <a:rPr lang="en-US" sz="4428" dirty="0">
                <a:latin typeface="DM Sans"/>
                <a:ea typeface="DM Sans"/>
                <a:cs typeface="DM Sans"/>
                <a:sym typeface="DM Sans"/>
              </a:rPr>
              <a:t>Review count patterns</a:t>
            </a:r>
          </a:p>
          <a:p>
            <a:pPr algn="just">
              <a:lnSpc>
                <a:spcPts val="4782"/>
              </a:lnSpc>
            </a:pPr>
            <a:r>
              <a:rPr lang="en-US" sz="4428" dirty="0">
                <a:latin typeface="DM Sans"/>
                <a:ea typeface="DM Sans"/>
                <a:cs typeface="DM Sans"/>
                <a:sym typeface="DM Sans"/>
              </a:rPr>
              <a:t> EDA helped </a:t>
            </a:r>
            <a:r>
              <a:rPr lang="en-US" sz="4428" dirty="0" smtClean="0">
                <a:latin typeface="DM Sans"/>
                <a:ea typeface="DM Sans"/>
                <a:cs typeface="DM Sans"/>
                <a:sym typeface="DM Sans"/>
              </a:rPr>
              <a:t>to identify </a:t>
            </a:r>
            <a:r>
              <a:rPr lang="en-US" sz="4428" dirty="0">
                <a:latin typeface="DM Sans"/>
                <a:ea typeface="DM Sans"/>
                <a:cs typeface="DM Sans"/>
                <a:sym typeface="DM Sans"/>
              </a:rPr>
              <a:t>outliers, popular categories, and highly rated products.</a:t>
            </a:r>
          </a:p>
          <a:p>
            <a:pPr algn="just">
              <a:lnSpc>
                <a:spcPts val="4782"/>
              </a:lnSpc>
            </a:pPr>
            <a:endParaRPr lang="en-US" sz="4428" dirty="0">
              <a:solidFill>
                <a:srgbClr val="FFFFFF"/>
              </a:solidFill>
              <a:latin typeface="DM Sans"/>
              <a:ea typeface="DM Sans"/>
              <a:cs typeface="DM Sans"/>
              <a:sym typeface="DM Sans"/>
            </a:endParaRPr>
          </a:p>
        </p:txBody>
      </p:sp>
      <p:sp>
        <p:nvSpPr>
          <p:cNvPr id="4" name="Freeform 4"/>
          <p:cNvSpPr/>
          <p:nvPr/>
        </p:nvSpPr>
        <p:spPr>
          <a:xfrm>
            <a:off x="14835680" y="230170"/>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544800" y="344900"/>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6" name="TextBox 6"/>
          <p:cNvSpPr txBox="1"/>
          <p:nvPr/>
        </p:nvSpPr>
        <p:spPr>
          <a:xfrm>
            <a:off x="5333999" y="1449486"/>
            <a:ext cx="9677401" cy="1282402"/>
          </a:xfrm>
          <a:prstGeom prst="rect">
            <a:avLst/>
          </a:prstGeom>
        </p:spPr>
        <p:txBody>
          <a:bodyPr wrap="square" lIns="0" tIns="0" rIns="0" bIns="0" rtlCol="0" anchor="t">
            <a:spAutoFit/>
          </a:bodyPr>
          <a:lstStyle/>
          <a:p>
            <a:pPr algn="l">
              <a:lnSpc>
                <a:spcPts val="9989"/>
              </a:lnSpc>
            </a:pPr>
            <a:r>
              <a:rPr lang="en-US" sz="4800" b="1" dirty="0" smtClean="0">
                <a:latin typeface="DM Sans Bold"/>
                <a:ea typeface="DM Sans Bold"/>
                <a:cs typeface="DM Sans Bold"/>
                <a:sym typeface="DM Sans Bold"/>
              </a:rPr>
              <a:t>Exploratory </a:t>
            </a:r>
            <a:r>
              <a:rPr lang="en-US" sz="4800" b="1" dirty="0">
                <a:latin typeface="DM Sans Bold"/>
                <a:ea typeface="DM Sans Bold"/>
                <a:cs typeface="DM Sans Bold"/>
                <a:sym typeface="DM Sans Bold"/>
              </a:rPr>
              <a:t>Data Analysis(EDA)</a:t>
            </a: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71675"/>
            <a:ext cx="16230600" cy="7286625"/>
            <a:chOff x="0" y="0"/>
            <a:chExt cx="4274726" cy="1919111"/>
          </a:xfrm>
          <a:solidFill>
            <a:schemeClr val="accent3">
              <a:lumMod val="20000"/>
              <a:lumOff val="80000"/>
            </a:schemeClr>
          </a:solidFill>
        </p:grpSpPr>
        <p:sp>
          <p:nvSpPr>
            <p:cNvPr id="3" name="Freeform 3"/>
            <p:cNvSpPr/>
            <p:nvPr/>
          </p:nvSpPr>
          <p:spPr>
            <a:xfrm>
              <a:off x="0" y="0"/>
              <a:ext cx="4274726" cy="1919111"/>
            </a:xfrm>
            <a:custGeom>
              <a:avLst/>
              <a:gdLst/>
              <a:ahLst/>
              <a:cxnLst/>
              <a:rect l="l" t="t" r="r" b="b"/>
              <a:pathLst>
                <a:path w="4274726" h="1919111">
                  <a:moveTo>
                    <a:pt x="7632" y="0"/>
                  </a:moveTo>
                  <a:lnTo>
                    <a:pt x="4267094" y="0"/>
                  </a:lnTo>
                  <a:cubicBezTo>
                    <a:pt x="4271309" y="0"/>
                    <a:pt x="4274726" y="3417"/>
                    <a:pt x="4274726" y="7632"/>
                  </a:cubicBezTo>
                  <a:lnTo>
                    <a:pt x="4274726" y="1911479"/>
                  </a:lnTo>
                  <a:cubicBezTo>
                    <a:pt x="4274726" y="1915694"/>
                    <a:pt x="4271309" y="1919111"/>
                    <a:pt x="4267094" y="1919111"/>
                  </a:cubicBezTo>
                  <a:lnTo>
                    <a:pt x="7632" y="1919111"/>
                  </a:lnTo>
                  <a:cubicBezTo>
                    <a:pt x="3417" y="1919111"/>
                    <a:pt x="0" y="1915694"/>
                    <a:pt x="0" y="1911479"/>
                  </a:cubicBezTo>
                  <a:lnTo>
                    <a:pt x="0" y="7632"/>
                  </a:lnTo>
                  <a:cubicBezTo>
                    <a:pt x="0" y="3417"/>
                    <a:pt x="3417" y="0"/>
                    <a:pt x="7632" y="0"/>
                  </a:cubicBezTo>
                  <a:close/>
                </a:path>
              </a:pathLst>
            </a:custGeom>
            <a:grpFill/>
          </p:spPr>
          <p:txBody>
            <a:bodyPr/>
            <a:lstStyle/>
            <a:p>
              <a:endParaRPr lang="en-US"/>
            </a:p>
          </p:txBody>
        </p:sp>
        <p:sp>
          <p:nvSpPr>
            <p:cNvPr id="4" name="TextBox 4"/>
            <p:cNvSpPr txBox="1"/>
            <p:nvPr/>
          </p:nvSpPr>
          <p:spPr>
            <a:xfrm>
              <a:off x="0" y="19050"/>
              <a:ext cx="4274726" cy="1900061"/>
            </a:xfrm>
            <a:prstGeom prst="rect">
              <a:avLst/>
            </a:prstGeom>
            <a:grpFill/>
          </p:spPr>
          <p:txBody>
            <a:bodyPr lIns="50800" tIns="50800" rIns="50800" bIns="50800" rtlCol="0" anchor="ctr"/>
            <a:lstStyle/>
            <a:p>
              <a:pPr algn="ctr">
                <a:lnSpc>
                  <a:spcPts val="2616"/>
                </a:lnSpc>
              </a:pPr>
              <a:endParaRPr/>
            </a:p>
          </p:txBody>
        </p:sp>
      </p:grpSp>
      <p:grpSp>
        <p:nvGrpSpPr>
          <p:cNvPr id="5" name="Group 5"/>
          <p:cNvGrpSpPr/>
          <p:nvPr/>
        </p:nvGrpSpPr>
        <p:grpSpPr>
          <a:xfrm>
            <a:off x="17259300" y="-42299"/>
            <a:ext cx="1521818" cy="1259909"/>
            <a:chOff x="0" y="0"/>
            <a:chExt cx="400808" cy="331828"/>
          </a:xfrm>
          <a:solidFill>
            <a:schemeClr val="accent3">
              <a:lumMod val="40000"/>
              <a:lumOff val="60000"/>
            </a:schemeClr>
          </a:solidFill>
        </p:grpSpPr>
        <p:sp>
          <p:nvSpPr>
            <p:cNvPr id="6" name="Freeform 6"/>
            <p:cNvSpPr/>
            <p:nvPr/>
          </p:nvSpPr>
          <p:spPr>
            <a:xfrm>
              <a:off x="0" y="0"/>
              <a:ext cx="400808" cy="331828"/>
            </a:xfrm>
            <a:custGeom>
              <a:avLst/>
              <a:gdLst/>
              <a:ahLst/>
              <a:cxnLst/>
              <a:rect l="l" t="t" r="r" b="b"/>
              <a:pathLst>
                <a:path w="400808" h="331828">
                  <a:moveTo>
                    <a:pt x="81397" y="0"/>
                  </a:moveTo>
                  <a:lnTo>
                    <a:pt x="319411" y="0"/>
                  </a:lnTo>
                  <a:cubicBezTo>
                    <a:pt x="340999" y="0"/>
                    <a:pt x="361703" y="8576"/>
                    <a:pt x="376967" y="23840"/>
                  </a:cubicBezTo>
                  <a:cubicBezTo>
                    <a:pt x="392232" y="39105"/>
                    <a:pt x="400808" y="59809"/>
                    <a:pt x="400808" y="81397"/>
                  </a:cubicBezTo>
                  <a:lnTo>
                    <a:pt x="400808" y="250431"/>
                  </a:lnTo>
                  <a:cubicBezTo>
                    <a:pt x="400808" y="272019"/>
                    <a:pt x="392232" y="292723"/>
                    <a:pt x="376967" y="307987"/>
                  </a:cubicBezTo>
                  <a:cubicBezTo>
                    <a:pt x="361703" y="323252"/>
                    <a:pt x="340999" y="331828"/>
                    <a:pt x="319411" y="331828"/>
                  </a:cubicBezTo>
                  <a:lnTo>
                    <a:pt x="81397" y="331828"/>
                  </a:lnTo>
                  <a:cubicBezTo>
                    <a:pt x="36442" y="331828"/>
                    <a:pt x="0" y="295385"/>
                    <a:pt x="0" y="250431"/>
                  </a:cubicBezTo>
                  <a:lnTo>
                    <a:pt x="0" y="81397"/>
                  </a:lnTo>
                  <a:cubicBezTo>
                    <a:pt x="0" y="59809"/>
                    <a:pt x="8576" y="39105"/>
                    <a:pt x="23840" y="23840"/>
                  </a:cubicBezTo>
                  <a:cubicBezTo>
                    <a:pt x="39105" y="8576"/>
                    <a:pt x="59809" y="0"/>
                    <a:pt x="81397" y="0"/>
                  </a:cubicBezTo>
                  <a:close/>
                </a:path>
              </a:pathLst>
            </a:custGeom>
            <a:grpFill/>
          </p:spPr>
          <p:txBody>
            <a:bodyPr/>
            <a:lstStyle/>
            <a:p>
              <a:endParaRPr lang="en-US"/>
            </a:p>
          </p:txBody>
        </p:sp>
        <p:sp>
          <p:nvSpPr>
            <p:cNvPr id="7" name="TextBox 7"/>
            <p:cNvSpPr txBox="1"/>
            <p:nvPr/>
          </p:nvSpPr>
          <p:spPr>
            <a:xfrm>
              <a:off x="0" y="19050"/>
              <a:ext cx="400808" cy="312778"/>
            </a:xfrm>
            <a:prstGeom prst="rect">
              <a:avLst/>
            </a:prstGeom>
            <a:grpFill/>
          </p:spPr>
          <p:txBody>
            <a:bodyPr lIns="50800" tIns="50800" rIns="50800" bIns="50800" rtlCol="0" anchor="ctr"/>
            <a:lstStyle/>
            <a:p>
              <a:pPr algn="ctr">
                <a:lnSpc>
                  <a:spcPts val="2616"/>
                </a:lnSpc>
              </a:pPr>
              <a:endParaRPr/>
            </a:p>
          </p:txBody>
        </p:sp>
      </p:grpSp>
      <p:sp>
        <p:nvSpPr>
          <p:cNvPr id="8" name="Freeform 8"/>
          <p:cNvSpPr/>
          <p:nvPr/>
        </p:nvSpPr>
        <p:spPr>
          <a:xfrm>
            <a:off x="13182600" y="95448"/>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6504376" y="-381244"/>
            <a:ext cx="1182271" cy="1028700"/>
            <a:chOff x="0" y="0"/>
            <a:chExt cx="311380" cy="270933"/>
          </a:xfrm>
          <a:solidFill>
            <a:schemeClr val="accent2">
              <a:lumMod val="40000"/>
              <a:lumOff val="60000"/>
            </a:schemeClr>
          </a:solidFill>
        </p:grpSpPr>
        <p:sp>
          <p:nvSpPr>
            <p:cNvPr id="10" name="Freeform 10"/>
            <p:cNvSpPr/>
            <p:nvPr/>
          </p:nvSpPr>
          <p:spPr>
            <a:xfrm>
              <a:off x="0" y="0"/>
              <a:ext cx="311380" cy="270933"/>
            </a:xfrm>
            <a:custGeom>
              <a:avLst/>
              <a:gdLst/>
              <a:ahLst/>
              <a:cxnLst/>
              <a:rect l="l" t="t" r="r" b="b"/>
              <a:pathLst>
                <a:path w="311380" h="270933">
                  <a:moveTo>
                    <a:pt x="104774" y="0"/>
                  </a:moveTo>
                  <a:lnTo>
                    <a:pt x="206607" y="0"/>
                  </a:lnTo>
                  <a:cubicBezTo>
                    <a:pt x="264471" y="0"/>
                    <a:pt x="311380" y="46909"/>
                    <a:pt x="311380" y="104774"/>
                  </a:cubicBezTo>
                  <a:lnTo>
                    <a:pt x="311380" y="166160"/>
                  </a:lnTo>
                  <a:cubicBezTo>
                    <a:pt x="311380" y="224025"/>
                    <a:pt x="264471" y="270933"/>
                    <a:pt x="206607" y="270933"/>
                  </a:cubicBezTo>
                  <a:lnTo>
                    <a:pt x="104774" y="270933"/>
                  </a:lnTo>
                  <a:cubicBezTo>
                    <a:pt x="46909" y="270933"/>
                    <a:pt x="0" y="224025"/>
                    <a:pt x="0" y="166160"/>
                  </a:cubicBezTo>
                  <a:lnTo>
                    <a:pt x="0" y="104774"/>
                  </a:lnTo>
                  <a:cubicBezTo>
                    <a:pt x="0" y="46909"/>
                    <a:pt x="46909" y="0"/>
                    <a:pt x="104774" y="0"/>
                  </a:cubicBezTo>
                  <a:close/>
                </a:path>
              </a:pathLst>
            </a:custGeom>
            <a:grpFill/>
          </p:spPr>
          <p:txBody>
            <a:bodyPr/>
            <a:lstStyle/>
            <a:p>
              <a:endParaRPr lang="en-US"/>
            </a:p>
          </p:txBody>
        </p:sp>
        <p:sp>
          <p:nvSpPr>
            <p:cNvPr id="11" name="TextBox 11"/>
            <p:cNvSpPr txBox="1"/>
            <p:nvPr/>
          </p:nvSpPr>
          <p:spPr>
            <a:xfrm>
              <a:off x="0" y="19050"/>
              <a:ext cx="311380" cy="251883"/>
            </a:xfrm>
            <a:prstGeom prst="rect">
              <a:avLst/>
            </a:prstGeom>
            <a:grpFill/>
          </p:spPr>
          <p:txBody>
            <a:bodyPr lIns="50800" tIns="50800" rIns="50800" bIns="50800" rtlCol="0" anchor="ctr"/>
            <a:lstStyle/>
            <a:p>
              <a:pPr algn="ctr">
                <a:lnSpc>
                  <a:spcPts val="2616"/>
                </a:lnSpc>
              </a:pPr>
              <a:endParaRPr/>
            </a:p>
          </p:txBody>
        </p:sp>
      </p:grpSp>
      <p:sp>
        <p:nvSpPr>
          <p:cNvPr id="12" name="Freeform 12"/>
          <p:cNvSpPr/>
          <p:nvPr/>
        </p:nvSpPr>
        <p:spPr>
          <a:xfrm>
            <a:off x="8274730" y="972797"/>
            <a:ext cx="7802299" cy="4342976"/>
          </a:xfrm>
          <a:custGeom>
            <a:avLst/>
            <a:gdLst/>
            <a:ahLst/>
            <a:cxnLst/>
            <a:rect l="l" t="t" r="r" b="b"/>
            <a:pathLst>
              <a:path w="10013270" h="5419682">
                <a:moveTo>
                  <a:pt x="0" y="0"/>
                </a:moveTo>
                <a:lnTo>
                  <a:pt x="10013270" y="0"/>
                </a:lnTo>
                <a:lnTo>
                  <a:pt x="10013270" y="5419682"/>
                </a:lnTo>
                <a:lnTo>
                  <a:pt x="0" y="5419682"/>
                </a:lnTo>
                <a:lnTo>
                  <a:pt x="0" y="0"/>
                </a:lnTo>
                <a:close/>
              </a:path>
            </a:pathLst>
          </a:custGeom>
          <a:blipFill>
            <a:blip r:embed="rId4"/>
            <a:stretch>
              <a:fillRect/>
            </a:stretch>
          </a:blipFill>
        </p:spPr>
        <p:txBody>
          <a:bodyPr/>
          <a:lstStyle/>
          <a:p>
            <a:endParaRPr lang="en-US"/>
          </a:p>
        </p:txBody>
      </p:sp>
      <p:sp>
        <p:nvSpPr>
          <p:cNvPr id="13" name="Freeform 13"/>
          <p:cNvSpPr/>
          <p:nvPr/>
        </p:nvSpPr>
        <p:spPr>
          <a:xfrm>
            <a:off x="1028700" y="5277312"/>
            <a:ext cx="8274730" cy="4592782"/>
          </a:xfrm>
          <a:custGeom>
            <a:avLst/>
            <a:gdLst/>
            <a:ahLst/>
            <a:cxnLst/>
            <a:rect l="l" t="t" r="r" b="b"/>
            <a:pathLst>
              <a:path w="12079626" h="5143500">
                <a:moveTo>
                  <a:pt x="0" y="0"/>
                </a:moveTo>
                <a:lnTo>
                  <a:pt x="12079626" y="0"/>
                </a:lnTo>
                <a:lnTo>
                  <a:pt x="12079626" y="5143500"/>
                </a:lnTo>
                <a:lnTo>
                  <a:pt x="0" y="5143500"/>
                </a:lnTo>
                <a:lnTo>
                  <a:pt x="0" y="0"/>
                </a:lnTo>
                <a:close/>
              </a:path>
            </a:pathLst>
          </a:custGeom>
          <a:blipFill>
            <a:blip r:embed="rId5"/>
            <a:stretch>
              <a:fillRect t="-1201" r="-12887" b="-1201"/>
            </a:stretch>
          </a:blipFill>
        </p:spPr>
        <p:txBody>
          <a:bodyPr/>
          <a:lstStyle/>
          <a:p>
            <a:endParaRPr lang="en-US"/>
          </a:p>
        </p:txBody>
      </p:sp>
      <p:sp>
        <p:nvSpPr>
          <p:cNvPr id="14" name="TextBox 14"/>
          <p:cNvSpPr txBox="1"/>
          <p:nvPr/>
        </p:nvSpPr>
        <p:spPr>
          <a:xfrm>
            <a:off x="1133626" y="2521987"/>
            <a:ext cx="5369428" cy="1763426"/>
          </a:xfrm>
          <a:prstGeom prst="rect">
            <a:avLst/>
          </a:prstGeom>
        </p:spPr>
        <p:txBody>
          <a:bodyPr lIns="0" tIns="0" rIns="0" bIns="0" rtlCol="0" anchor="t">
            <a:spAutoFit/>
          </a:bodyPr>
          <a:lstStyle/>
          <a:p>
            <a:pPr algn="just">
              <a:lnSpc>
                <a:spcPts val="6842"/>
              </a:lnSpc>
            </a:pPr>
            <a:r>
              <a:rPr lang="en-US" sz="6335" b="1">
                <a:solidFill>
                  <a:srgbClr val="000000"/>
                </a:solidFill>
                <a:latin typeface="DM Sans Bold"/>
                <a:ea typeface="DM Sans Bold"/>
                <a:cs typeface="DM Sans Bold"/>
                <a:sym typeface="DM Sans Bold"/>
              </a:rPr>
              <a:t>Price Distribution</a:t>
            </a:r>
          </a:p>
        </p:txBody>
      </p:sp>
      <p:sp>
        <p:nvSpPr>
          <p:cNvPr id="15" name="TextBox 15"/>
          <p:cNvSpPr txBox="1"/>
          <p:nvPr/>
        </p:nvSpPr>
        <p:spPr>
          <a:xfrm>
            <a:off x="13911295" y="249326"/>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16" name="TextBox 16"/>
          <p:cNvSpPr txBox="1"/>
          <p:nvPr/>
        </p:nvSpPr>
        <p:spPr>
          <a:xfrm>
            <a:off x="12601069" y="6571062"/>
            <a:ext cx="4721310" cy="1763426"/>
          </a:xfrm>
          <a:prstGeom prst="rect">
            <a:avLst/>
          </a:prstGeom>
        </p:spPr>
        <p:txBody>
          <a:bodyPr lIns="0" tIns="0" rIns="0" bIns="0" rtlCol="0" anchor="t">
            <a:spAutoFit/>
          </a:bodyPr>
          <a:lstStyle/>
          <a:p>
            <a:pPr algn="just">
              <a:lnSpc>
                <a:spcPts val="6842"/>
              </a:lnSpc>
            </a:pPr>
            <a:r>
              <a:rPr lang="en-US" sz="6335" b="1">
                <a:solidFill>
                  <a:srgbClr val="000000"/>
                </a:solidFill>
                <a:latin typeface="DM Sans Bold"/>
                <a:ea typeface="DM Sans Bold"/>
                <a:cs typeface="DM Sans Bold"/>
                <a:sym typeface="DM Sans Bold"/>
              </a:rPr>
              <a:t>Correlation Heatmap</a:t>
            </a: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79980" y="9755891"/>
            <a:ext cx="644834" cy="531109"/>
          </a:xfrm>
          <a:custGeom>
            <a:avLst/>
            <a:gdLst/>
            <a:ahLst/>
            <a:cxnLst/>
            <a:rect l="l" t="t" r="r" b="b"/>
            <a:pathLst>
              <a:path w="644834" h="531109">
                <a:moveTo>
                  <a:pt x="0" y="0"/>
                </a:moveTo>
                <a:lnTo>
                  <a:pt x="644834" y="0"/>
                </a:lnTo>
                <a:lnTo>
                  <a:pt x="644834" y="531109"/>
                </a:lnTo>
                <a:lnTo>
                  <a:pt x="0" y="5311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rot="-4169496">
            <a:off x="-297538" y="4535466"/>
            <a:ext cx="9798255" cy="11009275"/>
          </a:xfrm>
          <a:custGeom>
            <a:avLst/>
            <a:gdLst/>
            <a:ahLst/>
            <a:cxnLst/>
            <a:rect l="l" t="t" r="r" b="b"/>
            <a:pathLst>
              <a:path w="9798255" h="11009275">
                <a:moveTo>
                  <a:pt x="0" y="0"/>
                </a:moveTo>
                <a:lnTo>
                  <a:pt x="9798254" y="0"/>
                </a:lnTo>
                <a:lnTo>
                  <a:pt x="9798254" y="11009274"/>
                </a:lnTo>
                <a:lnTo>
                  <a:pt x="0" y="1100927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5686703" y="9870938"/>
            <a:ext cx="3009723" cy="338330"/>
          </a:xfrm>
          <a:prstGeom prst="rect">
            <a:avLst/>
          </a:prstGeom>
        </p:spPr>
        <p:txBody>
          <a:bodyPr lIns="0" tIns="0" rIns="0" bIns="0" rtlCol="0" anchor="t">
            <a:spAutoFit/>
          </a:bodyPr>
          <a:lstStyle/>
          <a:p>
            <a:pPr algn="just">
              <a:lnSpc>
                <a:spcPts val="2616"/>
              </a:lnSpc>
            </a:pPr>
            <a:r>
              <a:rPr lang="en-US" sz="2400" b="1" dirty="0">
                <a:solidFill>
                  <a:srgbClr val="FFFFFF"/>
                </a:solidFill>
                <a:latin typeface="DM Sans Bold"/>
                <a:ea typeface="DM Sans Bold"/>
                <a:cs typeface="DM Sans Bold"/>
                <a:sym typeface="DM Sans Bold"/>
              </a:rPr>
              <a:t>SHOPSY</a:t>
            </a:r>
          </a:p>
        </p:txBody>
      </p:sp>
      <p:sp>
        <p:nvSpPr>
          <p:cNvPr id="8" name="TextBox 8"/>
          <p:cNvSpPr txBox="1"/>
          <p:nvPr/>
        </p:nvSpPr>
        <p:spPr>
          <a:xfrm>
            <a:off x="1951550" y="3906141"/>
            <a:ext cx="14431450" cy="4308872"/>
          </a:xfrm>
          <a:prstGeom prst="rect">
            <a:avLst/>
          </a:prstGeom>
        </p:spPr>
        <p:txBody>
          <a:bodyPr wrap="square" lIns="0" tIns="0" rIns="0" bIns="0" rtlCol="0" anchor="t">
            <a:spAutoFit/>
          </a:bodyPr>
          <a:lstStyle/>
          <a:p>
            <a:pPr marL="1036315" lvl="1" indent="-518158" algn="just">
              <a:lnSpc>
                <a:spcPts val="5567"/>
              </a:lnSpc>
              <a:buFont typeface="Arial"/>
              <a:buChar char="•"/>
            </a:pPr>
            <a:r>
              <a:rPr lang="en-US" sz="4799" dirty="0">
                <a:latin typeface="DM Sans"/>
                <a:ea typeface="DM Sans"/>
                <a:cs typeface="DM Sans"/>
                <a:sym typeface="DM Sans"/>
              </a:rPr>
              <a:t>A relational database was created using SQLAlchemy</a:t>
            </a:r>
          </a:p>
          <a:p>
            <a:pPr marL="1036315" lvl="1" indent="-518158" algn="just">
              <a:lnSpc>
                <a:spcPts val="5567"/>
              </a:lnSpc>
              <a:buFont typeface="Arial"/>
              <a:buChar char="•"/>
            </a:pPr>
            <a:r>
              <a:rPr lang="en-US" sz="4799" dirty="0">
                <a:latin typeface="DM Sans"/>
                <a:ea typeface="DM Sans"/>
                <a:cs typeface="DM Sans"/>
                <a:sym typeface="DM Sans"/>
              </a:rPr>
              <a:t>Cleaned data was stored in structured tables</a:t>
            </a:r>
          </a:p>
          <a:p>
            <a:pPr marL="1036315" lvl="1" indent="-518158" algn="just">
              <a:lnSpc>
                <a:spcPts val="5567"/>
              </a:lnSpc>
              <a:buFont typeface="Arial"/>
              <a:buChar char="•"/>
            </a:pPr>
            <a:r>
              <a:rPr lang="en-US" sz="4799" dirty="0">
                <a:latin typeface="DM Sans"/>
                <a:ea typeface="DM Sans"/>
                <a:cs typeface="DM Sans"/>
                <a:sym typeface="DM Sans"/>
              </a:rPr>
              <a:t>Enabled efficient querying and reuse of data for modeling</a:t>
            </a:r>
          </a:p>
          <a:p>
            <a:pPr algn="just">
              <a:lnSpc>
                <a:spcPts val="5567"/>
              </a:lnSpc>
            </a:pPr>
            <a:endParaRPr lang="en-US" sz="4799" dirty="0">
              <a:latin typeface="DM Sans"/>
              <a:ea typeface="DM Sans"/>
              <a:cs typeface="DM Sans"/>
              <a:sym typeface="DM Sans"/>
            </a:endParaRPr>
          </a:p>
        </p:txBody>
      </p:sp>
      <p:sp>
        <p:nvSpPr>
          <p:cNvPr id="9" name="TextBox 9"/>
          <p:cNvSpPr txBox="1"/>
          <p:nvPr/>
        </p:nvSpPr>
        <p:spPr>
          <a:xfrm>
            <a:off x="5257800" y="1744656"/>
            <a:ext cx="9829800" cy="1192634"/>
          </a:xfrm>
          <a:prstGeom prst="rect">
            <a:avLst/>
          </a:prstGeom>
        </p:spPr>
        <p:txBody>
          <a:bodyPr wrap="square" lIns="0" tIns="0" rIns="0" bIns="0" rtlCol="0" anchor="t">
            <a:spAutoFit/>
          </a:bodyPr>
          <a:lstStyle/>
          <a:p>
            <a:pPr algn="just">
              <a:lnSpc>
                <a:spcPts val="9262"/>
              </a:lnSpc>
            </a:pPr>
            <a:r>
              <a:rPr lang="en-US" sz="8800" b="1" dirty="0" smtClean="0">
                <a:latin typeface="DM Sans Bold"/>
                <a:ea typeface="DM Sans Bold"/>
                <a:cs typeface="DM Sans Bold"/>
                <a:sym typeface="DM Sans Bold"/>
              </a:rPr>
              <a:t>DATA STORAGE</a:t>
            </a:r>
            <a:endParaRPr lang="en-US" sz="8800" b="1" dirty="0">
              <a:latin typeface="DM Sans Bold"/>
              <a:ea typeface="DM Sans Bold"/>
              <a:cs typeface="DM Sans Bold"/>
              <a:sym typeface="DM Sans Bold"/>
            </a:endParaRPr>
          </a:p>
        </p:txBody>
      </p:sp>
    </p:spTree>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Aspect</Template>
  <TotalTime>768</TotalTime>
  <Words>561</Words>
  <Application>Microsoft Office PowerPoint</Application>
  <PresentationFormat>Custom</PresentationFormat>
  <Paragraphs>107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Garamond</vt:lpstr>
      <vt:lpstr>DM Sans</vt:lpstr>
      <vt:lpstr>DM Sans Bold Italics</vt:lpstr>
      <vt:lpstr>Times New Roman</vt:lpstr>
      <vt:lpstr>DM Sans Bold</vt:lpstr>
      <vt:lpstr>Cooper Black</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Startup Pitch Deck</dc:title>
  <dc:creator>Gayathri Gopalsamy</dc:creator>
  <cp:lastModifiedBy>Admin</cp:lastModifiedBy>
  <cp:revision>13</cp:revision>
  <dcterms:created xsi:type="dcterms:W3CDTF">2006-08-16T00:00:00Z</dcterms:created>
  <dcterms:modified xsi:type="dcterms:W3CDTF">2026-01-29T16:28:42Z</dcterms:modified>
  <dc:identifier>DAG-NnJ8kZ4</dc:identifier>
</cp:coreProperties>
</file>